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6"/>
  </p:notesMasterIdLst>
  <p:handoutMasterIdLst>
    <p:handoutMasterId r:id="rId37"/>
  </p:handoutMasterIdLst>
  <p:sldIdLst>
    <p:sldId id="256" r:id="rId3"/>
    <p:sldId id="257" r:id="rId4"/>
    <p:sldId id="258" r:id="rId5"/>
    <p:sldId id="262" r:id="rId6"/>
    <p:sldId id="263" r:id="rId7"/>
    <p:sldId id="299" r:id="rId8"/>
    <p:sldId id="275" r:id="rId9"/>
    <p:sldId id="300" r:id="rId10"/>
    <p:sldId id="301" r:id="rId11"/>
    <p:sldId id="302" r:id="rId12"/>
    <p:sldId id="265" r:id="rId13"/>
    <p:sldId id="270" r:id="rId14"/>
    <p:sldId id="266" r:id="rId15"/>
    <p:sldId id="267" r:id="rId16"/>
    <p:sldId id="269" r:id="rId17"/>
    <p:sldId id="297" r:id="rId18"/>
    <p:sldId id="298" r:id="rId19"/>
    <p:sldId id="264" r:id="rId20"/>
    <p:sldId id="271" r:id="rId21"/>
    <p:sldId id="303" r:id="rId22"/>
    <p:sldId id="304" r:id="rId23"/>
    <p:sldId id="279" r:id="rId24"/>
    <p:sldId id="280" r:id="rId25"/>
    <p:sldId id="284" r:id="rId26"/>
    <p:sldId id="285" r:id="rId27"/>
    <p:sldId id="287" r:id="rId28"/>
    <p:sldId id="291" r:id="rId29"/>
    <p:sldId id="286" r:id="rId30"/>
    <p:sldId id="296" r:id="rId31"/>
    <p:sldId id="295" r:id="rId32"/>
    <p:sldId id="293" r:id="rId33"/>
    <p:sldId id="294" r:id="rId34"/>
    <p:sldId id="292"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C2D78D"/>
    <a:srgbClr val="DEE9C1"/>
    <a:srgbClr val="D3E2AC"/>
    <a:srgbClr val="F0F5E3"/>
    <a:srgbClr val="ECF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13" autoAdjust="0"/>
  </p:normalViewPr>
  <p:slideViewPr>
    <p:cSldViewPr>
      <p:cViewPr varScale="1">
        <p:scale>
          <a:sx n="82" d="100"/>
          <a:sy n="82" d="100"/>
        </p:scale>
        <p:origin x="-816"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FA3CB56-0C72-4A46-A377-CE4014A3787F}" type="datetimeFigureOut">
              <a:rPr lang="en-US" smtClean="0"/>
              <a:t>9/20/2013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663D15A-FA16-44C2-9AFA-0259110C82EC}" type="slidenum">
              <a:rPr lang="en-US" smtClean="0"/>
              <a:t>‹#›</a:t>
            </a:fld>
            <a:endParaRPr lang="en-US"/>
          </a:p>
        </p:txBody>
      </p:sp>
    </p:spTree>
    <p:extLst>
      <p:ext uri="{BB962C8B-B14F-4D97-AF65-F5344CB8AC3E}">
        <p14:creationId xmlns:p14="http://schemas.microsoft.com/office/powerpoint/2010/main" val="71118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73601E7-3B55-48B3-8529-B9DABFFCEA11}" type="datetimeFigureOut">
              <a:rPr lang="en-US" smtClean="0"/>
              <a:pPr/>
              <a:t>9/20/2013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AB6577-FE6D-4E7E-857F-983E1AACBA5E}" type="slidenum">
              <a:rPr lang="en-US" smtClean="0"/>
              <a:pPr/>
              <a:t>‹#›</a:t>
            </a:fld>
            <a:endParaRPr lang="en-US"/>
          </a:p>
        </p:txBody>
      </p:sp>
    </p:spTree>
    <p:extLst>
      <p:ext uri="{BB962C8B-B14F-4D97-AF65-F5344CB8AC3E}">
        <p14:creationId xmlns:p14="http://schemas.microsoft.com/office/powerpoint/2010/main" val="306512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B6577-FE6D-4E7E-857F-983E1AACBA5E}" type="slidenum">
              <a:rPr lang="en-US" smtClean="0"/>
              <a:pPr/>
              <a:t>4</a:t>
            </a:fld>
            <a:endParaRPr lang="en-US"/>
          </a:p>
        </p:txBody>
      </p:sp>
    </p:spTree>
    <p:extLst>
      <p:ext uri="{BB962C8B-B14F-4D97-AF65-F5344CB8AC3E}">
        <p14:creationId xmlns:p14="http://schemas.microsoft.com/office/powerpoint/2010/main" val="232197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B6577-FE6D-4E7E-857F-983E1AACBA5E}" type="slidenum">
              <a:rPr lang="en-US" smtClean="0"/>
              <a:pPr/>
              <a:t>17</a:t>
            </a:fld>
            <a:endParaRPr lang="en-US"/>
          </a:p>
        </p:txBody>
      </p:sp>
    </p:spTree>
    <p:extLst>
      <p:ext uri="{BB962C8B-B14F-4D97-AF65-F5344CB8AC3E}">
        <p14:creationId xmlns:p14="http://schemas.microsoft.com/office/powerpoint/2010/main" val="393922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B6577-FE6D-4E7E-857F-983E1AACBA5E}" type="slidenum">
              <a:rPr lang="en-US" smtClean="0"/>
              <a:pPr/>
              <a:t>18</a:t>
            </a:fld>
            <a:endParaRPr lang="en-US"/>
          </a:p>
        </p:txBody>
      </p:sp>
    </p:spTree>
    <p:extLst>
      <p:ext uri="{BB962C8B-B14F-4D97-AF65-F5344CB8AC3E}">
        <p14:creationId xmlns:p14="http://schemas.microsoft.com/office/powerpoint/2010/main" val="393922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B6577-FE6D-4E7E-857F-983E1AACBA5E}" type="slidenum">
              <a:rPr lang="en-US" smtClean="0"/>
              <a:pPr/>
              <a:t>19</a:t>
            </a:fld>
            <a:endParaRPr lang="en-US"/>
          </a:p>
        </p:txBody>
      </p:sp>
    </p:spTree>
    <p:extLst>
      <p:ext uri="{BB962C8B-B14F-4D97-AF65-F5344CB8AC3E}">
        <p14:creationId xmlns:p14="http://schemas.microsoft.com/office/powerpoint/2010/main" val="393922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ChangeArrowheads="1"/>
          </p:cNvSpPr>
          <p:nvPr userDrawn="1"/>
        </p:nvSpPr>
        <p:spPr bwMode="auto">
          <a:xfrm>
            <a:off x="152400" y="4267200"/>
            <a:ext cx="8991600" cy="2590800"/>
          </a:xfrm>
          <a:prstGeom prst="rect">
            <a:avLst/>
          </a:prstGeom>
          <a:solidFill>
            <a:srgbClr val="FFC20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userDrawn="1"/>
        </p:nvSpPr>
        <p:spPr bwMode="auto">
          <a:xfrm>
            <a:off x="5469128" y="2459736"/>
            <a:ext cx="3674872" cy="1691640"/>
          </a:xfrm>
          <a:prstGeom prst="rect">
            <a:avLst/>
          </a:prstGeom>
          <a:solidFill>
            <a:srgbClr val="3FAE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8"/>
          <p:cNvSpPr>
            <a:spLocks noChangeArrowheads="1"/>
          </p:cNvSpPr>
          <p:nvPr userDrawn="1"/>
        </p:nvSpPr>
        <p:spPr bwMode="auto">
          <a:xfrm>
            <a:off x="152400" y="0"/>
            <a:ext cx="3108527" cy="22860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 name="Rectangle 4"/>
          <p:cNvSpPr>
            <a:spLocks noChangeArrowheads="1"/>
          </p:cNvSpPr>
          <p:nvPr userDrawn="1"/>
        </p:nvSpPr>
        <p:spPr bwMode="auto">
          <a:xfrm>
            <a:off x="3429000" y="1187932"/>
            <a:ext cx="5715000" cy="1114407"/>
          </a:xfrm>
          <a:prstGeom prst="rect">
            <a:avLst/>
          </a:prstGeom>
          <a:solidFill>
            <a:srgbClr val="CEE39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Rectangle 6"/>
          <p:cNvSpPr>
            <a:spLocks noChangeArrowheads="1"/>
          </p:cNvSpPr>
          <p:nvPr userDrawn="1"/>
        </p:nvSpPr>
        <p:spPr bwMode="auto">
          <a:xfrm>
            <a:off x="5382768" y="0"/>
            <a:ext cx="1743075" cy="1059111"/>
          </a:xfrm>
          <a:prstGeom prst="rect">
            <a:avLst/>
          </a:prstGeom>
          <a:solidFill>
            <a:srgbClr val="BF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Rectangle 7"/>
          <p:cNvSpPr>
            <a:spLocks noChangeArrowheads="1"/>
          </p:cNvSpPr>
          <p:nvPr userDrawn="1"/>
        </p:nvSpPr>
        <p:spPr bwMode="auto">
          <a:xfrm>
            <a:off x="3413428" y="0"/>
            <a:ext cx="1811260" cy="1059111"/>
          </a:xfrm>
          <a:prstGeom prst="rect">
            <a:avLst/>
          </a:prstGeom>
          <a:solidFill>
            <a:srgbClr val="B5D5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Text Placeholder 39"/>
          <p:cNvSpPr>
            <a:spLocks noGrp="1"/>
          </p:cNvSpPr>
          <p:nvPr userDrawn="1">
            <p:ph type="body" sz="quarter" idx="14"/>
          </p:nvPr>
        </p:nvSpPr>
        <p:spPr>
          <a:xfrm>
            <a:off x="609600" y="4572000"/>
            <a:ext cx="7924800" cy="457200"/>
          </a:xfrm>
          <a:prstGeom prst="rect">
            <a:avLst/>
          </a:prstGeom>
        </p:spPr>
        <p:txBody>
          <a:bodyPr/>
          <a:lstStyle>
            <a:lvl1pPr marL="0" indent="0" algn="l">
              <a:buNone/>
              <a:defRPr sz="30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41" name="Text Placeholder 39"/>
          <p:cNvSpPr>
            <a:spLocks noGrp="1"/>
          </p:cNvSpPr>
          <p:nvPr userDrawn="1">
            <p:ph type="body" sz="quarter" idx="15"/>
          </p:nvPr>
        </p:nvSpPr>
        <p:spPr>
          <a:xfrm>
            <a:off x="609600" y="5054600"/>
            <a:ext cx="7391400" cy="381000"/>
          </a:xfrm>
          <a:prstGeom prst="rect">
            <a:avLst/>
          </a:prstGeom>
        </p:spPr>
        <p:txBody>
          <a:bodyPr/>
          <a:lstStyle>
            <a:lvl1pPr marL="0" indent="0" algn="l">
              <a:buNone/>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30" name="Picture Placeholder 29"/>
          <p:cNvSpPr>
            <a:spLocks noGrp="1"/>
          </p:cNvSpPr>
          <p:nvPr userDrawn="1">
            <p:ph type="pic" sz="quarter" idx="16"/>
          </p:nvPr>
        </p:nvSpPr>
        <p:spPr>
          <a:xfrm>
            <a:off x="170688" y="2450592"/>
            <a:ext cx="5105400" cy="1664208"/>
          </a:xfrm>
          <a:prstGeom prst="rect">
            <a:avLst/>
          </a:prstGeom>
        </p:spPr>
        <p:txBody>
          <a:bodyPr/>
          <a:lstStyle/>
          <a:p>
            <a:r>
              <a:rPr lang="en-US" smtClean="0"/>
              <a:t>Click icon to add picture</a:t>
            </a:r>
            <a:endParaRPr lang="en-US" dirty="0"/>
          </a:p>
        </p:txBody>
      </p:sp>
      <p:sp>
        <p:nvSpPr>
          <p:cNvPr id="38" name="Rectangle 5"/>
          <p:cNvSpPr>
            <a:spLocks noChangeArrowheads="1"/>
          </p:cNvSpPr>
          <p:nvPr userDrawn="1"/>
        </p:nvSpPr>
        <p:spPr bwMode="auto">
          <a:xfrm>
            <a:off x="7300390" y="1"/>
            <a:ext cx="1843610" cy="1060703"/>
          </a:xfrm>
          <a:prstGeom prst="rect">
            <a:avLst/>
          </a:prstGeom>
          <a:solidFill>
            <a:srgbClr val="36363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5"/>
          <p:cNvSpPr>
            <a:spLocks noChangeArrowheads="1"/>
          </p:cNvSpPr>
          <p:nvPr userDrawn="1"/>
        </p:nvSpPr>
        <p:spPr bwMode="auto">
          <a:xfrm>
            <a:off x="173736" y="5619253"/>
            <a:ext cx="2874264" cy="1162547"/>
          </a:xfrm>
          <a:prstGeom prst="rect">
            <a:avLst/>
          </a:prstGeom>
          <a:solidFill>
            <a:srgbClr val="FFC20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 name="Rectangle 4"/>
          <p:cNvSpPr>
            <a:spLocks noChangeArrowheads="1"/>
          </p:cNvSpPr>
          <p:nvPr userDrawn="1"/>
        </p:nvSpPr>
        <p:spPr bwMode="auto">
          <a:xfrm>
            <a:off x="173736" y="76200"/>
            <a:ext cx="8805672" cy="5410200"/>
          </a:xfrm>
          <a:prstGeom prst="rect">
            <a:avLst/>
          </a:prstGeom>
          <a:solidFill>
            <a:srgbClr val="CEE39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userDrawn="1"/>
        </p:nvSpPr>
        <p:spPr>
          <a:xfrm>
            <a:off x="304800" y="5895201"/>
            <a:ext cx="2590799" cy="276999"/>
          </a:xfrm>
          <a:prstGeom prst="rect">
            <a:avLst/>
          </a:prstGeom>
          <a:noFill/>
        </p:spPr>
        <p:txBody>
          <a:bodyPr wrap="square" rtlCol="0">
            <a:spAutoFit/>
          </a:bodyPr>
          <a:lstStyle/>
          <a:p>
            <a:pPr algn="ctr"/>
            <a:r>
              <a:rPr lang="en-US" sz="1200" dirty="0" smtClean="0">
                <a:solidFill>
                  <a:schemeClr val="accent5"/>
                </a:solidFill>
              </a:rPr>
              <a:t>Jonikas &amp; Cook, 2013</a:t>
            </a:r>
            <a:endParaRPr lang="en-US" sz="1200" dirty="0">
              <a:solidFill>
                <a:schemeClr val="accent5"/>
              </a:solidFill>
            </a:endParaRPr>
          </a:p>
        </p:txBody>
      </p:sp>
      <p:sp>
        <p:nvSpPr>
          <p:cNvPr id="10" name="TextBox 9"/>
          <p:cNvSpPr txBox="1"/>
          <p:nvPr userDrawn="1"/>
        </p:nvSpPr>
        <p:spPr>
          <a:xfrm>
            <a:off x="266700" y="6123801"/>
            <a:ext cx="2819400" cy="276999"/>
          </a:xfrm>
          <a:prstGeom prst="rect">
            <a:avLst/>
          </a:prstGeom>
          <a:noFill/>
        </p:spPr>
        <p:txBody>
          <a:bodyPr wrap="square" rtlCol="0">
            <a:spAutoFit/>
          </a:bodyPr>
          <a:lstStyle/>
          <a:p>
            <a:r>
              <a:rPr lang="en-US" sz="1200" dirty="0" smtClean="0">
                <a:solidFill>
                  <a:schemeClr val="accent5"/>
                </a:solidFill>
              </a:rPr>
              <a:t>www.cmhsrp.uic.edu/health/index.asp</a:t>
            </a:r>
            <a:endParaRPr lang="en-US" sz="1200" dirty="0">
              <a:solidFill>
                <a:schemeClr val="accent5"/>
              </a:solidFill>
            </a:endParaRPr>
          </a:p>
        </p:txBody>
      </p:sp>
      <p:cxnSp>
        <p:nvCxnSpPr>
          <p:cNvPr id="11" name="AutoShape 8"/>
          <p:cNvCxnSpPr>
            <a:cxnSpLocks noChangeShapeType="1"/>
          </p:cNvCxnSpPr>
          <p:nvPr userDrawn="1"/>
        </p:nvCxnSpPr>
        <p:spPr bwMode="auto">
          <a:xfrm>
            <a:off x="570589" y="6553200"/>
            <a:ext cx="2020358" cy="0"/>
          </a:xfrm>
          <a:prstGeom prst="straightConnector1">
            <a:avLst/>
          </a:prstGeom>
          <a:noFill/>
          <a:ln w="12700">
            <a:solidFill>
              <a:srgbClr val="FFFFFF"/>
            </a:solidFill>
            <a:round/>
            <a:headEnd/>
            <a:tailEnd/>
          </a:ln>
        </p:spPr>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Table">
    <p:bg>
      <p:bgPr>
        <a:solidFill>
          <a:schemeClr val="bg1"/>
        </a:solidFill>
        <a:effectLst/>
      </p:bgPr>
    </p:bg>
    <p:spTree>
      <p:nvGrpSpPr>
        <p:cNvPr id="1" name=""/>
        <p:cNvGrpSpPr/>
        <p:nvPr/>
      </p:nvGrpSpPr>
      <p:grpSpPr>
        <a:xfrm>
          <a:off x="0" y="0"/>
          <a:ext cx="0" cy="0"/>
          <a:chOff x="0" y="0"/>
          <a:chExt cx="0" cy="0"/>
        </a:xfrm>
      </p:grpSpPr>
      <p:sp>
        <p:nvSpPr>
          <p:cNvPr id="26" name="Rectangle 5"/>
          <p:cNvSpPr>
            <a:spLocks noChangeArrowheads="1"/>
          </p:cNvSpPr>
          <p:nvPr userDrawn="1"/>
        </p:nvSpPr>
        <p:spPr bwMode="auto">
          <a:xfrm>
            <a:off x="0" y="109728"/>
            <a:ext cx="5410200" cy="5748211"/>
          </a:xfrm>
          <a:prstGeom prst="rect">
            <a:avLst/>
          </a:prstGeom>
          <a:solidFill>
            <a:srgbClr val="3FAE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Placeholder 289"/>
          <p:cNvSpPr>
            <a:spLocks noGrp="1"/>
          </p:cNvSpPr>
          <p:nvPr>
            <p:ph type="body" sz="quarter" idx="15"/>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1028" name="Rectangle 4"/>
          <p:cNvSpPr>
            <a:spLocks noChangeArrowheads="1"/>
          </p:cNvSpPr>
          <p:nvPr userDrawn="1"/>
        </p:nvSpPr>
        <p:spPr bwMode="auto">
          <a:xfrm>
            <a:off x="5568696" y="1042416"/>
            <a:ext cx="3575304" cy="4824984"/>
          </a:xfrm>
          <a:prstGeom prst="rect">
            <a:avLst/>
          </a:prstGeom>
          <a:solidFill>
            <a:srgbClr val="36363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 Placeholder 13"/>
          <p:cNvSpPr>
            <a:spLocks noGrp="1"/>
          </p:cNvSpPr>
          <p:nvPr>
            <p:ph type="body" sz="quarter" idx="18"/>
          </p:nvPr>
        </p:nvSpPr>
        <p:spPr>
          <a:xfrm>
            <a:off x="5638800" y="3723131"/>
            <a:ext cx="3267075"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p:txBody>
      </p:sp>
      <p:sp>
        <p:nvSpPr>
          <p:cNvPr id="16" name="Text Placeholder 13"/>
          <p:cNvSpPr>
            <a:spLocks noGrp="1"/>
          </p:cNvSpPr>
          <p:nvPr>
            <p:ph type="body" sz="quarter" idx="19"/>
          </p:nvPr>
        </p:nvSpPr>
        <p:spPr>
          <a:xfrm>
            <a:off x="5705477" y="4000500"/>
            <a:ext cx="3286124" cy="1790700"/>
          </a:xfrm>
          <a:prstGeom prst="rect">
            <a:avLst/>
          </a:prstGeom>
        </p:spPr>
        <p:txBody>
          <a:bodyPr/>
          <a:lstStyle>
            <a:lvl1pPr marL="0" indent="0">
              <a:lnSpc>
                <a:spcPct val="150000"/>
              </a:lnSpc>
              <a:spcBef>
                <a:spcPts val="0"/>
              </a:spcBef>
              <a:buNone/>
              <a:defRPr sz="1200">
                <a:solidFill>
                  <a:schemeClr val="bg2"/>
                </a:solidFill>
                <a:latin typeface="Arial" pitchFamily="34" charset="0"/>
                <a:cs typeface="Arial" pitchFamily="34" charset="0"/>
              </a:defRPr>
            </a:lvl1pPr>
            <a:lvl2pPr marL="0" indent="0">
              <a:lnSpc>
                <a:spcPct val="150000"/>
              </a:lnSpc>
              <a:spcBef>
                <a:spcPts val="0"/>
              </a:spcBef>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8" name="Text Placeholder 13"/>
          <p:cNvSpPr>
            <a:spLocks noGrp="1"/>
          </p:cNvSpPr>
          <p:nvPr>
            <p:ph type="body" sz="quarter" idx="20"/>
          </p:nvPr>
        </p:nvSpPr>
        <p:spPr>
          <a:xfrm>
            <a:off x="152399" y="3810000"/>
            <a:ext cx="5105401" cy="2286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19" name="Text Placeholder 13"/>
          <p:cNvSpPr>
            <a:spLocks noGrp="1"/>
          </p:cNvSpPr>
          <p:nvPr>
            <p:ph type="body" sz="quarter" idx="21"/>
          </p:nvPr>
        </p:nvSpPr>
        <p:spPr>
          <a:xfrm>
            <a:off x="152400" y="4038598"/>
            <a:ext cx="5105400" cy="1676401"/>
          </a:xfrm>
          <a:prstGeom prst="rect">
            <a:avLst/>
          </a:prstGeom>
        </p:spPr>
        <p:txBody>
          <a:bodyPr/>
          <a:lstStyle>
            <a:lvl1pPr marL="0" indent="0">
              <a:lnSpc>
                <a:spcPct val="150000"/>
              </a:lnSpc>
              <a:spcBef>
                <a:spcPts val="0"/>
              </a:spcBef>
              <a:buNone/>
              <a:defRPr sz="1200">
                <a:solidFill>
                  <a:schemeClr val="bg2"/>
                </a:solidFill>
                <a:latin typeface="Arial" pitchFamily="34" charset="0"/>
                <a:cs typeface="Arial" pitchFamily="34" charset="0"/>
              </a:defRPr>
            </a:lvl1pPr>
            <a:lvl2pPr marL="0" indent="0">
              <a:lnSpc>
                <a:spcPct val="150000"/>
              </a:lnSpc>
              <a:spcBef>
                <a:spcPts val="0"/>
              </a:spcBef>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7" name="Rectangle 4"/>
          <p:cNvSpPr>
            <a:spLocks noChangeArrowheads="1"/>
          </p:cNvSpPr>
          <p:nvPr userDrawn="1"/>
        </p:nvSpPr>
        <p:spPr bwMode="auto">
          <a:xfrm>
            <a:off x="5577840" y="112776"/>
            <a:ext cx="3557619" cy="829056"/>
          </a:xfrm>
          <a:prstGeom prst="rect">
            <a:avLst/>
          </a:prstGeom>
          <a:solidFill>
            <a:srgbClr val="BF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Picture Placeholder 18"/>
          <p:cNvSpPr>
            <a:spLocks noGrp="1"/>
          </p:cNvSpPr>
          <p:nvPr>
            <p:ph type="pic" sz="quarter" idx="12"/>
          </p:nvPr>
        </p:nvSpPr>
        <p:spPr>
          <a:xfrm>
            <a:off x="5715000" y="1188720"/>
            <a:ext cx="3310128" cy="2377440"/>
          </a:xfrm>
          <a:prstGeom prst="rect">
            <a:avLst/>
          </a:prstGeom>
        </p:spPr>
        <p:txBody>
          <a:bodyPr/>
          <a:lstStyle>
            <a:lvl1pPr>
              <a:buNone/>
              <a:defRPr/>
            </a:lvl1pPr>
          </a:lstStyle>
          <a:p>
            <a:r>
              <a:rPr lang="en-US" smtClean="0"/>
              <a:t>Click icon to add picture</a:t>
            </a:r>
            <a:endParaRPr lang="en-US" dirty="0"/>
          </a:p>
        </p:txBody>
      </p:sp>
      <p:sp>
        <p:nvSpPr>
          <p:cNvPr id="3" name="Media Placeholder 2"/>
          <p:cNvSpPr>
            <a:spLocks noGrp="1"/>
          </p:cNvSpPr>
          <p:nvPr>
            <p:ph type="media" sz="quarter" idx="22" hasCustomPrompt="1"/>
          </p:nvPr>
        </p:nvSpPr>
        <p:spPr>
          <a:xfrm>
            <a:off x="152400" y="1143000"/>
            <a:ext cx="5105400" cy="2438400"/>
          </a:xfrm>
          <a:prstGeom prst="rect">
            <a:avLst/>
          </a:prstGeom>
        </p:spPr>
        <p:txBody>
          <a:bodyPr/>
          <a:lstStyle>
            <a:lvl1pPr marL="0" indent="0">
              <a:buNone/>
              <a:defRPr sz="2800" b="1" baseline="0">
                <a:solidFill>
                  <a:schemeClr val="bg1"/>
                </a:solidFill>
                <a:latin typeface="Courier New" pitchFamily="49" charset="0"/>
                <a:cs typeface="Courier New" pitchFamily="49" charset="0"/>
              </a:defRPr>
            </a:lvl1pPr>
          </a:lstStyle>
          <a:p>
            <a:r>
              <a:rPr lang="en-US" dirty="0" smtClean="0"/>
              <a:t>Click the icon to add media</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4724400" y="118872"/>
            <a:ext cx="4419600" cy="5751576"/>
          </a:xfrm>
          <a:prstGeom prst="rect">
            <a:avLst/>
          </a:prstGeom>
          <a:solidFill>
            <a:srgbClr val="3FAE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userDrawn="1"/>
        </p:nvSpPr>
        <p:spPr bwMode="auto">
          <a:xfrm>
            <a:off x="-1" y="118872"/>
            <a:ext cx="4495801" cy="5751577"/>
          </a:xfrm>
          <a:prstGeom prst="rect">
            <a:avLst/>
          </a:prstGeom>
          <a:solidFill>
            <a:srgbClr val="FFC20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30" name="Rectangle 2"/>
          <p:cNvSpPr>
            <a:spLocks noChangeArrowheads="1"/>
          </p:cNvSpPr>
          <p:nvPr userDrawn="1"/>
        </p:nvSpPr>
        <p:spPr bwMode="auto">
          <a:xfrm>
            <a:off x="0" y="109728"/>
            <a:ext cx="5422391" cy="5769864"/>
          </a:xfrm>
          <a:prstGeom prst="rect">
            <a:avLst/>
          </a:prstGeom>
          <a:solidFill>
            <a:srgbClr val="CEE39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Chart Placeholder 13"/>
          <p:cNvSpPr>
            <a:spLocks noGrp="1"/>
          </p:cNvSpPr>
          <p:nvPr>
            <p:ph type="chart" sz="quarter" idx="19"/>
          </p:nvPr>
        </p:nvSpPr>
        <p:spPr>
          <a:xfrm>
            <a:off x="5562600" y="1066800"/>
            <a:ext cx="3429000" cy="4767072"/>
          </a:xfrm>
          <a:prstGeom prst="rect">
            <a:avLst/>
          </a:prstGeom>
        </p:spPr>
        <p:txBody>
          <a:bodyPr/>
          <a:lstStyle>
            <a:lvl1pPr>
              <a:buNone/>
              <a:defRPr/>
            </a:lvl1pPr>
          </a:lstStyle>
          <a:p>
            <a:r>
              <a:rPr lang="en-US" smtClean="0"/>
              <a:t>Click icon to add chart</a:t>
            </a:r>
            <a:endParaRPr lang="en-US" dirty="0"/>
          </a:p>
        </p:txBody>
      </p:sp>
      <p:sp>
        <p:nvSpPr>
          <p:cNvPr id="10" name="Text Placeholder 13"/>
          <p:cNvSpPr>
            <a:spLocks noGrp="1"/>
          </p:cNvSpPr>
          <p:nvPr>
            <p:ph type="body" sz="quarter" idx="16"/>
          </p:nvPr>
        </p:nvSpPr>
        <p:spPr>
          <a:xfrm>
            <a:off x="152399" y="1219200"/>
            <a:ext cx="5105400"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11" name="Text Placeholder 13"/>
          <p:cNvSpPr>
            <a:spLocks noGrp="1"/>
          </p:cNvSpPr>
          <p:nvPr>
            <p:ph type="body" sz="quarter" idx="18"/>
          </p:nvPr>
        </p:nvSpPr>
        <p:spPr>
          <a:xfrm>
            <a:off x="152400" y="1562100"/>
            <a:ext cx="5105400" cy="2095500"/>
          </a:xfrm>
          <a:prstGeom prst="rect">
            <a:avLst/>
          </a:prstGeom>
        </p:spPr>
        <p:txBody>
          <a:bodyPr/>
          <a:lstStyle>
            <a:lvl1pPr marL="0" indent="0">
              <a:buNone/>
              <a:defRPr sz="1200">
                <a:solidFill>
                  <a:srgbClr val="000000"/>
                </a:solidFill>
                <a:latin typeface="Arial" pitchFamily="34" charset="0"/>
                <a:cs typeface="Arial" pitchFamily="34" charset="0"/>
              </a:defRPr>
            </a:lvl1pPr>
            <a:lvl2pPr marL="0" indent="0">
              <a:buNone/>
              <a:defRPr sz="1200">
                <a:solidFill>
                  <a:srgbClr val="000000"/>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2" name="Text Placeholder 13"/>
          <p:cNvSpPr>
            <a:spLocks noGrp="1"/>
          </p:cNvSpPr>
          <p:nvPr>
            <p:ph type="body" sz="quarter" idx="20"/>
          </p:nvPr>
        </p:nvSpPr>
        <p:spPr>
          <a:xfrm>
            <a:off x="152400" y="3925824"/>
            <a:ext cx="5105400" cy="1636776"/>
          </a:xfrm>
          <a:prstGeom prst="rect">
            <a:avLst/>
          </a:prstGeom>
        </p:spPr>
        <p:txBody>
          <a:bodyPr/>
          <a:lstStyle>
            <a:lvl1pPr marL="0" indent="0">
              <a:buNone/>
              <a:defRPr sz="2800" b="1" i="1">
                <a:solidFill>
                  <a:schemeClr val="tx1"/>
                </a:solidFill>
                <a:latin typeface="Palatino Linotype" pitchFamily="18" charset="0"/>
                <a:cs typeface="Arial" pitchFamily="34" charset="0"/>
              </a:defRPr>
            </a:lvl1pPr>
            <a:lvl2pPr marL="0" indent="0">
              <a:buNone/>
              <a:defRPr sz="2800" b="1" i="1">
                <a:solidFill>
                  <a:schemeClr val="tx1"/>
                </a:solidFill>
                <a:latin typeface="Palatino Linotype" pitchFamily="18" charset="0"/>
                <a:cs typeface="Arial" pitchFamily="34" charset="0"/>
              </a:defRPr>
            </a:lvl2pPr>
          </a:lstStyle>
          <a:p>
            <a:pPr lvl="0"/>
            <a:r>
              <a:rPr lang="en-US" smtClean="0"/>
              <a:t>Click to edit Master text styles</a:t>
            </a:r>
          </a:p>
          <a:p>
            <a:pPr lvl="1"/>
            <a:r>
              <a:rPr lang="en-US" smtClean="0"/>
              <a:t>Second level</a:t>
            </a:r>
          </a:p>
        </p:txBody>
      </p:sp>
      <p:sp>
        <p:nvSpPr>
          <p:cNvPr id="15" name="Text Placeholder 289"/>
          <p:cNvSpPr>
            <a:spLocks noGrp="1"/>
          </p:cNvSpPr>
          <p:nvPr>
            <p:ph type="body" sz="quarter" idx="28"/>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18" name="Rectangle 5"/>
          <p:cNvSpPr>
            <a:spLocks noChangeArrowheads="1"/>
          </p:cNvSpPr>
          <p:nvPr userDrawn="1"/>
        </p:nvSpPr>
        <p:spPr bwMode="auto">
          <a:xfrm>
            <a:off x="5541264" y="112776"/>
            <a:ext cx="3602737" cy="838200"/>
          </a:xfrm>
          <a:prstGeom prst="rect">
            <a:avLst/>
          </a:prstGeom>
          <a:solidFill>
            <a:srgbClr val="FFC20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ck Cover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3"/>
          <p:cNvSpPr>
            <a:spLocks noChangeArrowheads="1"/>
          </p:cNvSpPr>
          <p:nvPr userDrawn="1"/>
        </p:nvSpPr>
        <p:spPr bwMode="auto">
          <a:xfrm>
            <a:off x="155448" y="164592"/>
            <a:ext cx="5614416" cy="4443984"/>
          </a:xfrm>
          <a:prstGeom prst="rect">
            <a:avLst/>
          </a:prstGeom>
          <a:solidFill>
            <a:srgbClr val="36363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Picture Placeholder 4"/>
          <p:cNvSpPr>
            <a:spLocks noGrp="1"/>
          </p:cNvSpPr>
          <p:nvPr>
            <p:ph type="pic" sz="quarter" idx="10"/>
          </p:nvPr>
        </p:nvSpPr>
        <p:spPr>
          <a:xfrm>
            <a:off x="5915025" y="200025"/>
            <a:ext cx="3219450" cy="5972176"/>
          </a:xfrm>
          <a:prstGeom prst="rect">
            <a:avLst/>
          </a:prstGeom>
        </p:spPr>
        <p:txBody>
          <a:bodyPr/>
          <a:lstStyle>
            <a:lvl1pPr>
              <a:buNone/>
              <a:defRPr/>
            </a:lvl1pPr>
          </a:lstStyle>
          <a:p>
            <a:r>
              <a:rPr lang="en-US" smtClean="0"/>
              <a:t>Click icon to add picture</a:t>
            </a:r>
            <a:endParaRPr lang="en-US" dirty="0"/>
          </a:p>
        </p:txBody>
      </p:sp>
      <p:sp>
        <p:nvSpPr>
          <p:cNvPr id="9" name="Picture Placeholder 8"/>
          <p:cNvSpPr>
            <a:spLocks noGrp="1"/>
          </p:cNvSpPr>
          <p:nvPr>
            <p:ph type="pic" sz="quarter" idx="11"/>
          </p:nvPr>
        </p:nvSpPr>
        <p:spPr>
          <a:xfrm>
            <a:off x="3124200" y="4800600"/>
            <a:ext cx="2676525" cy="1905000"/>
          </a:xfrm>
          <a:prstGeom prst="rect">
            <a:avLst/>
          </a:prstGeom>
        </p:spPr>
        <p:txBody>
          <a:bodyPr/>
          <a:lstStyle>
            <a:lvl1pPr>
              <a:buNone/>
              <a:defRPr/>
            </a:lvl1pPr>
          </a:lstStyle>
          <a:p>
            <a:r>
              <a:rPr lang="en-US" smtClean="0"/>
              <a:t>Click icon to add picture</a:t>
            </a:r>
            <a:endParaRPr lang="en-US" dirty="0"/>
          </a:p>
        </p:txBody>
      </p:sp>
      <p:sp>
        <p:nvSpPr>
          <p:cNvPr id="12" name="Rectangle 5"/>
          <p:cNvSpPr>
            <a:spLocks noChangeArrowheads="1"/>
          </p:cNvSpPr>
          <p:nvPr userDrawn="1"/>
        </p:nvSpPr>
        <p:spPr bwMode="auto">
          <a:xfrm>
            <a:off x="166879" y="4800600"/>
            <a:ext cx="2862071" cy="1905000"/>
          </a:xfrm>
          <a:prstGeom prst="rect">
            <a:avLst/>
          </a:prstGeom>
          <a:solidFill>
            <a:srgbClr val="FFC20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Text Placeholder 39"/>
          <p:cNvSpPr>
            <a:spLocks noGrp="1"/>
          </p:cNvSpPr>
          <p:nvPr>
            <p:ph type="body" sz="quarter" idx="14"/>
          </p:nvPr>
        </p:nvSpPr>
        <p:spPr>
          <a:xfrm>
            <a:off x="464439" y="2152650"/>
            <a:ext cx="5029200" cy="457200"/>
          </a:xfrm>
          <a:prstGeom prst="rect">
            <a:avLst/>
          </a:prstGeom>
        </p:spPr>
        <p:txBody>
          <a:bodyPr/>
          <a:lstStyle>
            <a:lvl1pPr marL="0" indent="0" algn="ctr">
              <a:buNone/>
              <a:defRPr sz="28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27" name="Rectangle 12"/>
          <p:cNvSpPr>
            <a:spLocks noChangeArrowheads="1"/>
          </p:cNvSpPr>
          <p:nvPr userDrawn="1"/>
        </p:nvSpPr>
        <p:spPr bwMode="auto">
          <a:xfrm>
            <a:off x="5943599" y="6248400"/>
            <a:ext cx="3200401" cy="609600"/>
          </a:xfrm>
          <a:prstGeom prst="rect">
            <a:avLst/>
          </a:prstGeom>
          <a:solidFill>
            <a:srgbClr val="36363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14"/>
          <p:cNvSpPr>
            <a:spLocks noChangeArrowheads="1"/>
          </p:cNvSpPr>
          <p:nvPr/>
        </p:nvSpPr>
        <p:spPr bwMode="auto">
          <a:xfrm>
            <a:off x="1640999" y="5943600"/>
            <a:ext cx="1158875" cy="914400"/>
          </a:xfrm>
          <a:prstGeom prst="rect">
            <a:avLst/>
          </a:prstGeom>
          <a:solidFill>
            <a:srgbClr val="B5D5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0" y="5943600"/>
            <a:ext cx="1490471" cy="914400"/>
            <a:chOff x="0" y="0"/>
            <a:chExt cx="1490471" cy="914400"/>
          </a:xfrm>
        </p:grpSpPr>
        <p:sp>
          <p:nvSpPr>
            <p:cNvPr id="25" name="Rectangle 5"/>
            <p:cNvSpPr>
              <a:spLocks noChangeArrowheads="1"/>
            </p:cNvSpPr>
            <p:nvPr userDrawn="1"/>
          </p:nvSpPr>
          <p:spPr bwMode="auto">
            <a:xfrm>
              <a:off x="0" y="0"/>
              <a:ext cx="1490471" cy="914400"/>
            </a:xfrm>
            <a:prstGeom prst="rect">
              <a:avLst/>
            </a:prstGeom>
            <a:solidFill>
              <a:srgbClr val="FFC20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
            <p:cNvSpPr>
              <a:spLocks/>
            </p:cNvSpPr>
            <p:nvPr/>
          </p:nvSpPr>
          <p:spPr bwMode="auto">
            <a:xfrm>
              <a:off x="790870" y="252668"/>
              <a:ext cx="132635" cy="133929"/>
            </a:xfrm>
            <a:custGeom>
              <a:avLst/>
              <a:gdLst/>
              <a:ahLst/>
              <a:cxnLst>
                <a:cxn ang="0">
                  <a:pos x="105" y="0"/>
                </a:cxn>
                <a:cxn ang="0">
                  <a:pos x="123" y="2"/>
                </a:cxn>
                <a:cxn ang="0">
                  <a:pos x="141" y="7"/>
                </a:cxn>
                <a:cxn ang="0">
                  <a:pos x="157" y="14"/>
                </a:cxn>
                <a:cxn ang="0">
                  <a:pos x="172" y="25"/>
                </a:cxn>
                <a:cxn ang="0">
                  <a:pos x="184" y="38"/>
                </a:cxn>
                <a:cxn ang="0">
                  <a:pos x="194" y="52"/>
                </a:cxn>
                <a:cxn ang="0">
                  <a:pos x="202" y="69"/>
                </a:cxn>
                <a:cxn ang="0">
                  <a:pos x="207" y="86"/>
                </a:cxn>
                <a:cxn ang="0">
                  <a:pos x="209" y="105"/>
                </a:cxn>
                <a:cxn ang="0">
                  <a:pos x="207" y="124"/>
                </a:cxn>
                <a:cxn ang="0">
                  <a:pos x="202" y="142"/>
                </a:cxn>
                <a:cxn ang="0">
                  <a:pos x="194" y="159"/>
                </a:cxn>
                <a:cxn ang="0">
                  <a:pos x="184" y="173"/>
                </a:cxn>
                <a:cxn ang="0">
                  <a:pos x="172" y="186"/>
                </a:cxn>
                <a:cxn ang="0">
                  <a:pos x="157" y="196"/>
                </a:cxn>
                <a:cxn ang="0">
                  <a:pos x="141" y="204"/>
                </a:cxn>
                <a:cxn ang="0">
                  <a:pos x="123" y="209"/>
                </a:cxn>
                <a:cxn ang="0">
                  <a:pos x="105" y="211"/>
                </a:cxn>
                <a:cxn ang="0">
                  <a:pos x="86" y="209"/>
                </a:cxn>
                <a:cxn ang="0">
                  <a:pos x="68" y="204"/>
                </a:cxn>
                <a:cxn ang="0">
                  <a:pos x="52" y="196"/>
                </a:cxn>
                <a:cxn ang="0">
                  <a:pos x="37" y="186"/>
                </a:cxn>
                <a:cxn ang="0">
                  <a:pos x="25" y="173"/>
                </a:cxn>
                <a:cxn ang="0">
                  <a:pos x="15" y="159"/>
                </a:cxn>
                <a:cxn ang="0">
                  <a:pos x="7" y="142"/>
                </a:cxn>
                <a:cxn ang="0">
                  <a:pos x="2" y="124"/>
                </a:cxn>
                <a:cxn ang="0">
                  <a:pos x="0" y="105"/>
                </a:cxn>
                <a:cxn ang="0">
                  <a:pos x="2" y="86"/>
                </a:cxn>
                <a:cxn ang="0">
                  <a:pos x="7" y="69"/>
                </a:cxn>
                <a:cxn ang="0">
                  <a:pos x="15" y="52"/>
                </a:cxn>
                <a:cxn ang="0">
                  <a:pos x="25" y="38"/>
                </a:cxn>
                <a:cxn ang="0">
                  <a:pos x="37" y="25"/>
                </a:cxn>
                <a:cxn ang="0">
                  <a:pos x="52" y="14"/>
                </a:cxn>
                <a:cxn ang="0">
                  <a:pos x="68" y="7"/>
                </a:cxn>
                <a:cxn ang="0">
                  <a:pos x="86" y="2"/>
                </a:cxn>
                <a:cxn ang="0">
                  <a:pos x="105" y="0"/>
                </a:cxn>
              </a:cxnLst>
              <a:rect l="0" t="0" r="r" b="b"/>
              <a:pathLst>
                <a:path w="209" h="211">
                  <a:moveTo>
                    <a:pt x="105" y="0"/>
                  </a:moveTo>
                  <a:lnTo>
                    <a:pt x="123" y="2"/>
                  </a:lnTo>
                  <a:lnTo>
                    <a:pt x="141" y="7"/>
                  </a:lnTo>
                  <a:lnTo>
                    <a:pt x="157" y="14"/>
                  </a:lnTo>
                  <a:lnTo>
                    <a:pt x="172" y="25"/>
                  </a:lnTo>
                  <a:lnTo>
                    <a:pt x="184" y="38"/>
                  </a:lnTo>
                  <a:lnTo>
                    <a:pt x="194" y="52"/>
                  </a:lnTo>
                  <a:lnTo>
                    <a:pt x="202" y="69"/>
                  </a:lnTo>
                  <a:lnTo>
                    <a:pt x="207" y="86"/>
                  </a:lnTo>
                  <a:lnTo>
                    <a:pt x="209" y="105"/>
                  </a:lnTo>
                  <a:lnTo>
                    <a:pt x="207" y="124"/>
                  </a:lnTo>
                  <a:lnTo>
                    <a:pt x="202" y="142"/>
                  </a:lnTo>
                  <a:lnTo>
                    <a:pt x="194" y="159"/>
                  </a:lnTo>
                  <a:lnTo>
                    <a:pt x="184" y="173"/>
                  </a:lnTo>
                  <a:lnTo>
                    <a:pt x="172" y="186"/>
                  </a:lnTo>
                  <a:lnTo>
                    <a:pt x="157" y="196"/>
                  </a:lnTo>
                  <a:lnTo>
                    <a:pt x="141" y="204"/>
                  </a:lnTo>
                  <a:lnTo>
                    <a:pt x="123" y="209"/>
                  </a:lnTo>
                  <a:lnTo>
                    <a:pt x="105" y="211"/>
                  </a:lnTo>
                  <a:lnTo>
                    <a:pt x="86" y="209"/>
                  </a:lnTo>
                  <a:lnTo>
                    <a:pt x="68" y="204"/>
                  </a:lnTo>
                  <a:lnTo>
                    <a:pt x="52" y="196"/>
                  </a:lnTo>
                  <a:lnTo>
                    <a:pt x="37" y="186"/>
                  </a:lnTo>
                  <a:lnTo>
                    <a:pt x="25" y="173"/>
                  </a:lnTo>
                  <a:lnTo>
                    <a:pt x="15" y="159"/>
                  </a:lnTo>
                  <a:lnTo>
                    <a:pt x="7" y="142"/>
                  </a:lnTo>
                  <a:lnTo>
                    <a:pt x="2" y="124"/>
                  </a:lnTo>
                  <a:lnTo>
                    <a:pt x="0" y="105"/>
                  </a:lnTo>
                  <a:lnTo>
                    <a:pt x="2" y="86"/>
                  </a:lnTo>
                  <a:lnTo>
                    <a:pt x="7" y="69"/>
                  </a:lnTo>
                  <a:lnTo>
                    <a:pt x="15" y="52"/>
                  </a:lnTo>
                  <a:lnTo>
                    <a:pt x="25" y="38"/>
                  </a:lnTo>
                  <a:lnTo>
                    <a:pt x="37" y="25"/>
                  </a:lnTo>
                  <a:lnTo>
                    <a:pt x="52" y="14"/>
                  </a:lnTo>
                  <a:lnTo>
                    <a:pt x="68" y="7"/>
                  </a:lnTo>
                  <a:lnTo>
                    <a:pt x="86" y="2"/>
                  </a:lnTo>
                  <a:lnTo>
                    <a:pt x="105" y="0"/>
                  </a:lnTo>
                  <a:close/>
                </a:path>
              </a:pathLst>
            </a:custGeom>
            <a:solidFill>
              <a:srgbClr val="FFC000"/>
            </a:solidFill>
            <a:ln w="0">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Rectangle 2"/>
          <p:cNvSpPr>
            <a:spLocks noChangeArrowheads="1"/>
          </p:cNvSpPr>
          <p:nvPr/>
        </p:nvSpPr>
        <p:spPr bwMode="auto">
          <a:xfrm>
            <a:off x="5562601" y="5943600"/>
            <a:ext cx="3581400" cy="914400"/>
          </a:xfrm>
          <a:prstGeom prst="rect">
            <a:avLst/>
          </a:prstGeom>
          <a:solidFill>
            <a:srgbClr val="CEE39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4" name="Rectangle 3"/>
          <p:cNvSpPr>
            <a:spLocks noChangeArrowheads="1"/>
          </p:cNvSpPr>
          <p:nvPr/>
        </p:nvSpPr>
        <p:spPr bwMode="auto">
          <a:xfrm>
            <a:off x="2948623" y="5943600"/>
            <a:ext cx="1161287" cy="914400"/>
          </a:xfrm>
          <a:prstGeom prst="rect">
            <a:avLst/>
          </a:prstGeom>
          <a:solidFill>
            <a:srgbClr val="36363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4"/>
          <p:cNvSpPr>
            <a:spLocks noChangeArrowheads="1"/>
          </p:cNvSpPr>
          <p:nvPr/>
        </p:nvSpPr>
        <p:spPr bwMode="auto">
          <a:xfrm>
            <a:off x="4258659" y="5943600"/>
            <a:ext cx="1155192" cy="914400"/>
          </a:xfrm>
          <a:prstGeom prst="rect">
            <a:avLst/>
          </a:prstGeom>
          <a:solidFill>
            <a:srgbClr val="BF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5710989" y="6080760"/>
            <a:ext cx="3276600" cy="640080"/>
          </a:xfrm>
          <a:prstGeom prst="rect">
            <a:avLst/>
          </a:prstGeom>
          <a:noFill/>
        </p:spPr>
        <p:txBody>
          <a:bodyPr wrap="square" rtlCol="0">
            <a:spAutoFit/>
          </a:bodyPr>
          <a:lstStyle/>
          <a:p>
            <a:pPr algn="ctr"/>
            <a:r>
              <a:rPr lang="en-US" sz="1200" dirty="0" err="1" smtClean="0">
                <a:solidFill>
                  <a:schemeClr val="accent5"/>
                </a:solidFill>
              </a:rPr>
              <a:t>Jonikas</a:t>
            </a:r>
            <a:r>
              <a:rPr lang="en-US" sz="1200" dirty="0" smtClean="0">
                <a:solidFill>
                  <a:schemeClr val="accent5"/>
                </a:solidFill>
              </a:rPr>
              <a:t> &amp; Cook, 2013</a:t>
            </a:r>
            <a:r>
              <a:rPr lang="en-US" sz="1200" dirty="0" smtClean="0"/>
              <a:t/>
            </a:r>
            <a:br>
              <a:rPr lang="en-US" sz="1200" dirty="0" smtClean="0"/>
            </a:br>
            <a:r>
              <a:rPr lang="en-US" sz="1200" dirty="0" smtClean="0"/>
              <a:t/>
            </a:r>
            <a:br>
              <a:rPr lang="en-US" sz="1200" dirty="0" smtClean="0"/>
            </a:br>
            <a:r>
              <a:rPr lang="en-US" sz="1200" dirty="0" smtClean="0">
                <a:solidFill>
                  <a:schemeClr val="accent5"/>
                </a:solidFill>
              </a:rPr>
              <a:t>www.cmhsrp.uic.edu/health/</a:t>
            </a:r>
            <a:endParaRPr lang="en-US" dirty="0">
              <a:solidFill>
                <a:schemeClr val="accent5"/>
              </a:solidFill>
            </a:endParaRPr>
          </a:p>
        </p:txBody>
      </p:sp>
      <p:cxnSp>
        <p:nvCxnSpPr>
          <p:cNvPr id="8" name="Straight Connector 7"/>
          <p:cNvCxnSpPr/>
          <p:nvPr/>
        </p:nvCxnSpPr>
        <p:spPr>
          <a:xfrm>
            <a:off x="6781800" y="6400800"/>
            <a:ext cx="990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l" defTabSz="914400" rtl="0" eaLnBrk="1" latinLnBrk="0" hangingPunct="1">
        <a:spcBef>
          <a:spcPct val="0"/>
        </a:spcBef>
        <a:buNone/>
        <a:defRPr sz="2700" b="1" i="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ingentaconnect.com/content/jcaho/jcjqs;jsessionid=hb7wlplhu0ne.ali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owershow.com/view/21d14-MzEyZ/Using_Excel_for_a_HgA1c_Registry_powerpoint_ppt_present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powershow.com/view/21d14-MzEyZ/Using_Excel_for_a_HgA1c_Registry_powerpoint_ppt_presentation"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portal.covisint.com/web/supporthc/ccahc" TargetMode="External"/><Relationship Id="rId2" Type="http://schemas.openxmlformats.org/officeDocument/2006/relationships/hyperlink" Target="http://cdems.com/" TargetMode="External"/><Relationship Id="rId1" Type="http://schemas.openxmlformats.org/officeDocument/2006/relationships/slideLayout" Target="../slideLayouts/slideLayout4.xml"/><Relationship Id="rId4" Type="http://schemas.openxmlformats.org/officeDocument/2006/relationships/hyperlink" Target="http://www.powershow.com/view/21d14-MzEyZ/Using_Excel_for_a_HgA1c_Registry_powerpoint_ppt_presentatio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powershow.com/view/21d14-MzEyZ/Using_Excel_for_a_HgA1c_Registry_powerpoint_ppt_presenta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powershow.com/view/21d14-MzEyZ/Using_Excel_for_a_HgA1c_Registry_powerpoint_ppt_presentation"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cmhsrp.uic.edu/health/medical_home_registry.asp" TargetMode="External"/><Relationship Id="rId2" Type="http://schemas.openxmlformats.org/officeDocument/2006/relationships/hyperlink" Target="http://www.cmhsrp.uic.edu/health/index.asp" TargetMode="Externa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457200" y="4343400"/>
            <a:ext cx="8077200" cy="1143000"/>
          </a:xfrm>
        </p:spPr>
        <p:txBody>
          <a:bodyPr>
            <a:noAutofit/>
          </a:bodyPr>
          <a:lstStyle/>
          <a:p>
            <a:r>
              <a:rPr lang="en-US" sz="2400" dirty="0">
                <a:latin typeface="Century Gothic" pitchFamily="34" charset="0"/>
              </a:rPr>
              <a:t>Population Management for Co-Occurring Diabetes and Mental </a:t>
            </a:r>
            <a:r>
              <a:rPr lang="en-US" sz="2400" dirty="0" smtClean="0">
                <a:latin typeface="Century Gothic" pitchFamily="34" charset="0"/>
              </a:rPr>
              <a:t>Illness</a:t>
            </a:r>
            <a:endParaRPr lang="en-US" dirty="0">
              <a:latin typeface="Century Gothic" pitchFamily="34" charset="0"/>
            </a:endParaRPr>
          </a:p>
        </p:txBody>
      </p:sp>
      <p:sp>
        <p:nvSpPr>
          <p:cNvPr id="23" name="Text Placeholder 22"/>
          <p:cNvSpPr>
            <a:spLocks noGrp="1"/>
          </p:cNvSpPr>
          <p:nvPr>
            <p:ph type="body" sz="quarter" idx="15"/>
          </p:nvPr>
        </p:nvSpPr>
        <p:spPr>
          <a:xfrm>
            <a:off x="838200" y="5181600"/>
            <a:ext cx="7467600" cy="685800"/>
          </a:xfrm>
        </p:spPr>
        <p:txBody>
          <a:bodyPr>
            <a:noAutofit/>
          </a:bodyPr>
          <a:lstStyle/>
          <a:p>
            <a:pPr>
              <a:spcBef>
                <a:spcPts val="0"/>
              </a:spcBef>
            </a:pPr>
            <a:r>
              <a:rPr lang="en-US" sz="2000" dirty="0">
                <a:latin typeface="Century Gothic" pitchFamily="34" charset="0"/>
              </a:rPr>
              <a:t>Implementing a Registry </a:t>
            </a:r>
            <a:r>
              <a:rPr lang="en-US" sz="2000" dirty="0" smtClean="0">
                <a:latin typeface="Century Gothic" pitchFamily="34" charset="0"/>
              </a:rPr>
              <a:t>to </a:t>
            </a:r>
            <a:r>
              <a:rPr lang="en-US" sz="2000" dirty="0">
                <a:latin typeface="Century Gothic" pitchFamily="34" charset="0"/>
              </a:rPr>
              <a:t>Increase Adherence to </a:t>
            </a:r>
            <a:endParaRPr lang="en-US" sz="2000" dirty="0" smtClean="0">
              <a:latin typeface="Century Gothic" pitchFamily="34" charset="0"/>
            </a:endParaRPr>
          </a:p>
          <a:p>
            <a:pPr>
              <a:spcBef>
                <a:spcPts val="0"/>
              </a:spcBef>
            </a:pPr>
            <a:r>
              <a:rPr lang="en-US" sz="2000" dirty="0" smtClean="0">
                <a:latin typeface="Century Gothic" pitchFamily="34" charset="0"/>
              </a:rPr>
              <a:t>Diabetes </a:t>
            </a:r>
            <a:r>
              <a:rPr lang="en-US" sz="2000" dirty="0">
                <a:latin typeface="Century Gothic" pitchFamily="34" charset="0"/>
              </a:rPr>
              <a:t>Standards of Care</a:t>
            </a:r>
          </a:p>
        </p:txBody>
      </p:sp>
      <p:sp>
        <p:nvSpPr>
          <p:cNvPr id="2" name="Picture Placeholder 1"/>
          <p:cNvSpPr>
            <a:spLocks noGrp="1"/>
          </p:cNvSpPr>
          <p:nvPr>
            <p:ph type="pic" sz="quarter" idx="16"/>
          </p:nvPr>
        </p:nvSpPr>
        <p:spPr>
          <a:xfrm>
            <a:off x="253014" y="2438400"/>
            <a:ext cx="5105400" cy="1664208"/>
          </a:xfrm>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518159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6072426"/>
            <a:ext cx="8458200" cy="861774"/>
          </a:xfrm>
          <a:prstGeom prst="rect">
            <a:avLst/>
          </a:prstGeom>
          <a:noFill/>
        </p:spPr>
        <p:txBody>
          <a:bodyPr wrap="square" rtlCol="0">
            <a:spAutoFit/>
          </a:bodyPr>
          <a:lstStyle/>
          <a:p>
            <a:r>
              <a:rPr lang="en-US" sz="1600" dirty="0">
                <a:solidFill>
                  <a:schemeClr val="accent5"/>
                </a:solidFill>
              </a:rPr>
              <a:t>Jessica A. Jonikas, M.A</a:t>
            </a:r>
            <a:r>
              <a:rPr lang="en-US" sz="1600" dirty="0" smtClean="0">
                <a:solidFill>
                  <a:schemeClr val="accent5"/>
                </a:solidFill>
              </a:rPr>
              <a:t>. &amp; Judith </a:t>
            </a:r>
            <a:r>
              <a:rPr lang="en-US" sz="1600" dirty="0">
                <a:solidFill>
                  <a:schemeClr val="accent5"/>
                </a:solidFill>
              </a:rPr>
              <a:t>A. Cook, Ph.D.</a:t>
            </a:r>
          </a:p>
          <a:p>
            <a:r>
              <a:rPr lang="en-US" sz="1600" dirty="0">
                <a:solidFill>
                  <a:schemeClr val="accent5"/>
                </a:solidFill>
              </a:rPr>
              <a:t>UIC Center on Psychiatric Disability &amp; Co-Occurring Medical Conditions</a:t>
            </a:r>
          </a:p>
          <a:p>
            <a:endParaRPr lang="en-US" dirty="0"/>
          </a:p>
        </p:txBody>
      </p:sp>
      <p:sp>
        <p:nvSpPr>
          <p:cNvPr id="4" name="TextBox 3"/>
          <p:cNvSpPr txBox="1"/>
          <p:nvPr/>
        </p:nvSpPr>
        <p:spPr>
          <a:xfrm>
            <a:off x="381000" y="152400"/>
            <a:ext cx="2743200" cy="2031325"/>
          </a:xfrm>
          <a:prstGeom prst="rect">
            <a:avLst/>
          </a:prstGeom>
          <a:noFill/>
        </p:spPr>
        <p:txBody>
          <a:bodyPr wrap="square" rtlCol="0">
            <a:spAutoFit/>
          </a:bodyPr>
          <a:lstStyle/>
          <a:p>
            <a:r>
              <a:rPr lang="en-US" b="1" dirty="0">
                <a:solidFill>
                  <a:schemeClr val="accent5"/>
                </a:solidFill>
              </a:rPr>
              <a:t>SAMHSA Primary Behavioral Health Care Integration Grantee Annual Meeting </a:t>
            </a:r>
            <a:endParaRPr lang="en-US" b="1" dirty="0" smtClean="0">
              <a:solidFill>
                <a:schemeClr val="accent5"/>
              </a:solidFill>
            </a:endParaRPr>
          </a:p>
          <a:p>
            <a:endParaRPr lang="en-US" b="1" dirty="0">
              <a:solidFill>
                <a:schemeClr val="accent5"/>
              </a:solidFill>
            </a:endParaRPr>
          </a:p>
          <a:p>
            <a:r>
              <a:rPr lang="en-US" b="1" dirty="0" smtClean="0">
                <a:solidFill>
                  <a:schemeClr val="accent5"/>
                </a:solidFill>
              </a:rPr>
              <a:t>September </a:t>
            </a:r>
            <a:r>
              <a:rPr lang="en-US" b="1" dirty="0">
                <a:solidFill>
                  <a:schemeClr val="accent5"/>
                </a:solidFill>
              </a:rPr>
              <a:t>25, 2013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830815"/>
            <a:ext cx="4495800" cy="2554545"/>
          </a:xfrm>
          <a:prstGeom prst="rect">
            <a:avLst/>
          </a:prstGeom>
          <a:noFill/>
        </p:spPr>
        <p:txBody>
          <a:bodyPr wrap="square" rtlCol="0">
            <a:spAutoFit/>
          </a:bodyPr>
          <a:lstStyle/>
          <a:p>
            <a:r>
              <a:rPr lang="en-US" sz="3200" b="1" dirty="0" smtClean="0">
                <a:solidFill>
                  <a:schemeClr val="bg2"/>
                </a:solidFill>
                <a:effectLst>
                  <a:outerShdw blurRad="38100" dist="38100" dir="2700000" algn="tl">
                    <a:srgbClr val="000000">
                      <a:alpha val="43137"/>
                    </a:srgbClr>
                  </a:outerShdw>
                </a:effectLst>
                <a:latin typeface="Century Gothic" panose="020B0502020202020204" pitchFamily="34" charset="0"/>
              </a:rPr>
              <a:t>Plan to build in capability to update registry content as care standards change </a:t>
            </a:r>
            <a:endParaRPr lang="en-US" sz="3200" b="1" dirty="0">
              <a:solidFill>
                <a:schemeClr val="bg2"/>
              </a:solidFill>
              <a:effectLst>
                <a:outerShdw blurRad="38100" dist="38100" dir="2700000" algn="tl">
                  <a:srgbClr val="000000">
                    <a:alpha val="43137"/>
                  </a:srgbClr>
                </a:outerShdw>
              </a:effectLst>
              <a:latin typeface="Century Gothic" panose="020B0502020202020204" pitchFamily="34" charset="0"/>
            </a:endParaRPr>
          </a:p>
        </p:txBody>
      </p:sp>
      <p:pic>
        <p:nvPicPr>
          <p:cNvPr id="10" name="Picture 11" descr="http://professional.diabetes.org/admin/UserFiles/0%20-%20Sean/Images/2013c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447800"/>
            <a:ext cx="29575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81000" y="457200"/>
            <a:ext cx="4114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Century Gothic" panose="020B0502020202020204" pitchFamily="34" charset="0"/>
              </a:rPr>
              <a:t>Take Note!</a:t>
            </a:r>
            <a:endParaRPr lang="en-US" sz="44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969473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dc.gov/pcd/issues/2008/oct/images/07_0156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4114800" cy="3280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295400"/>
            <a:ext cx="3962400" cy="4678204"/>
          </a:xfrm>
          <a:prstGeom prst="rect">
            <a:avLst/>
          </a:prstGeom>
          <a:noFill/>
        </p:spPr>
        <p:txBody>
          <a:bodyPr wrap="square" rtlCol="0">
            <a:spAutoFit/>
          </a:bodyPr>
          <a:lstStyle/>
          <a:p>
            <a:pPr>
              <a:buSzPct val="95000"/>
              <a:buFont typeface="Wingdings" pitchFamily="2" charset="2"/>
              <a:buChar char="Ø"/>
              <a:defRPr/>
            </a:pPr>
            <a:r>
              <a:rPr lang="en-US" sz="2200" dirty="0" smtClean="0">
                <a:latin typeface="Century Gothic" panose="020B0502020202020204" pitchFamily="34" charset="0"/>
              </a:rPr>
              <a:t> One electronic </a:t>
            </a:r>
            <a:r>
              <a:rPr lang="en-US" sz="2200" dirty="0">
                <a:latin typeface="Century Gothic" panose="020B0502020202020204" pitchFamily="34" charset="0"/>
              </a:rPr>
              <a:t>database </a:t>
            </a:r>
            <a:r>
              <a:rPr lang="en-US" sz="2200" dirty="0" smtClean="0">
                <a:latin typeface="Century Gothic" panose="020B0502020202020204" pitchFamily="34" charset="0"/>
              </a:rPr>
              <a:t>contains data from multiple sources to inform complex disease processes </a:t>
            </a:r>
            <a:br>
              <a:rPr lang="en-US" sz="2200" dirty="0" smtClean="0">
                <a:latin typeface="Century Gothic" panose="020B0502020202020204" pitchFamily="34" charset="0"/>
              </a:rPr>
            </a:br>
            <a:endParaRPr lang="en-US" sz="1200" dirty="0">
              <a:latin typeface="Century Gothic" panose="020B0502020202020204" pitchFamily="34" charset="0"/>
            </a:endParaRPr>
          </a:p>
          <a:p>
            <a:pPr>
              <a:buSzPct val="95000"/>
              <a:buFont typeface="Wingdings" pitchFamily="2" charset="2"/>
              <a:buChar char="Ø"/>
              <a:defRPr/>
            </a:pPr>
            <a:r>
              <a:rPr lang="en-US" sz="2200" dirty="0" smtClean="0">
                <a:latin typeface="Century Gothic" panose="020B0502020202020204" pitchFamily="34" charset="0"/>
              </a:rPr>
              <a:t> Quickly focuses effort on better managing chronic disease at population level</a:t>
            </a:r>
          </a:p>
          <a:p>
            <a:pPr>
              <a:buSzPct val="95000"/>
              <a:buFont typeface="Wingdings" pitchFamily="2" charset="2"/>
              <a:buChar char="Ø"/>
              <a:defRPr/>
            </a:pPr>
            <a:endParaRPr lang="en-US" sz="1200" dirty="0">
              <a:latin typeface="Century Gothic" panose="020B0502020202020204" pitchFamily="34" charset="0"/>
            </a:endParaRPr>
          </a:p>
          <a:p>
            <a:pPr>
              <a:buSzPct val="95000"/>
              <a:buFont typeface="Wingdings" pitchFamily="2" charset="2"/>
              <a:buChar char="Ø"/>
              <a:defRPr/>
            </a:pPr>
            <a:r>
              <a:rPr lang="en-US" sz="2200" dirty="0" smtClean="0">
                <a:latin typeface="Century Gothic" panose="020B0502020202020204" pitchFamily="34" charset="0"/>
              </a:rPr>
              <a:t> Can be used </a:t>
            </a:r>
            <a:r>
              <a:rPr lang="en-US" sz="2200" dirty="0">
                <a:latin typeface="Century Gothic" panose="020B0502020202020204" pitchFamily="34" charset="0"/>
              </a:rPr>
              <a:t>by </a:t>
            </a:r>
            <a:r>
              <a:rPr lang="en-US" sz="2200" dirty="0" smtClean="0">
                <a:latin typeface="Century Gothic" panose="020B0502020202020204" pitchFamily="34" charset="0"/>
              </a:rPr>
              <a:t>multiple parties (clinicians, </a:t>
            </a:r>
            <a:r>
              <a:rPr lang="en-US" sz="2200" dirty="0">
                <a:latin typeface="Century Gothic" panose="020B0502020202020204" pitchFamily="34" charset="0"/>
              </a:rPr>
              <a:t>patients, </a:t>
            </a:r>
            <a:r>
              <a:rPr lang="en-US" sz="2200" dirty="0" smtClean="0">
                <a:latin typeface="Century Gothic" panose="020B0502020202020204" pitchFamily="34" charset="0"/>
              </a:rPr>
              <a:t>administrators) </a:t>
            </a:r>
            <a:r>
              <a:rPr lang="en-US" sz="2200" dirty="0">
                <a:latin typeface="Century Gothic" panose="020B0502020202020204" pitchFamily="34" charset="0"/>
              </a:rPr>
              <a:t>to facilitate </a:t>
            </a:r>
            <a:r>
              <a:rPr lang="en-US" sz="2200" dirty="0" smtClean="0">
                <a:latin typeface="Century Gothic" panose="020B0502020202020204" pitchFamily="34" charset="0"/>
              </a:rPr>
              <a:t>care delivery while meeting care standards  </a:t>
            </a:r>
            <a:endParaRPr lang="en-US" sz="2200" dirty="0">
              <a:latin typeface="Century Gothic" panose="020B0502020202020204" pitchFamily="34" charset="0"/>
            </a:endParaRPr>
          </a:p>
        </p:txBody>
      </p:sp>
      <p:sp>
        <p:nvSpPr>
          <p:cNvPr id="4" name="TextBox 3"/>
          <p:cNvSpPr txBox="1"/>
          <p:nvPr/>
        </p:nvSpPr>
        <p:spPr>
          <a:xfrm>
            <a:off x="381000" y="381000"/>
            <a:ext cx="838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Century Gothic" panose="020B0502020202020204" pitchFamily="34" charset="0"/>
              </a:rPr>
              <a:t>Why Registries for Standards of Care?</a:t>
            </a:r>
            <a:endParaRPr lang="en-US" sz="3600" b="1" dirty="0">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4778007" y="5402619"/>
            <a:ext cx="2548999" cy="338554"/>
          </a:xfrm>
          <a:prstGeom prst="rect">
            <a:avLst/>
          </a:prstGeom>
          <a:noFill/>
        </p:spPr>
        <p:txBody>
          <a:bodyPr wrap="square" rtlCol="0">
            <a:spAutoFit/>
          </a:bodyPr>
          <a:lstStyle/>
          <a:p>
            <a:r>
              <a:rPr lang="en-US" sz="1600" dirty="0">
                <a:latin typeface="Century Gothic" panose="020B0502020202020204" pitchFamily="34" charset="0"/>
              </a:rPr>
              <a:t>(Ortiz, 2006</a:t>
            </a:r>
            <a:r>
              <a:rPr lang="en-US" sz="1600" dirty="0" smtClean="0">
                <a:latin typeface="Century Gothic" panose="020B0502020202020204" pitchFamily="34" charset="0"/>
              </a:rPr>
              <a:t>)</a:t>
            </a:r>
            <a:endParaRPr lang="en-US" sz="1600" dirty="0">
              <a:latin typeface="Century Gothic" panose="020B0502020202020204" pitchFamily="34" charset="0"/>
            </a:endParaRPr>
          </a:p>
        </p:txBody>
      </p:sp>
    </p:spTree>
    <p:extLst>
      <p:ext uri="{BB962C8B-B14F-4D97-AF65-F5344CB8AC3E}">
        <p14:creationId xmlns:p14="http://schemas.microsoft.com/office/powerpoint/2010/main" val="2938656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20469"/>
            <a:ext cx="8686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Century Gothic" panose="020B0502020202020204" pitchFamily="34" charset="0"/>
              </a:rPr>
              <a:t>Registries and Patient-Centered Care</a:t>
            </a:r>
            <a:endParaRPr lang="en-US" sz="3600" b="1" dirty="0">
              <a:effectLst>
                <a:outerShdw blurRad="38100" dist="38100" dir="2700000" algn="tl">
                  <a:srgbClr val="000000">
                    <a:alpha val="43137"/>
                  </a:srgbClr>
                </a:outerShdw>
              </a:effectLst>
              <a:latin typeface="Century Gothic" panose="020B0502020202020204" pitchFamily="34" charset="0"/>
            </a:endParaRPr>
          </a:p>
        </p:txBody>
      </p:sp>
      <p:sp>
        <p:nvSpPr>
          <p:cNvPr id="3" name="TextBox 2"/>
          <p:cNvSpPr txBox="1"/>
          <p:nvPr/>
        </p:nvSpPr>
        <p:spPr>
          <a:xfrm>
            <a:off x="152400" y="1639431"/>
            <a:ext cx="4114800" cy="317009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Century Gothic" panose="020B0502020202020204" pitchFamily="34" charset="0"/>
              </a:rPr>
              <a:t>Allows </a:t>
            </a:r>
            <a:r>
              <a:rPr lang="en-US" sz="2000" dirty="0" smtClean="0">
                <a:latin typeface="Century Gothic" panose="020B0502020202020204" pitchFamily="34" charset="0"/>
              </a:rPr>
              <a:t>clients to </a:t>
            </a:r>
            <a:r>
              <a:rPr lang="en-US" sz="2000" dirty="0">
                <a:latin typeface="Century Gothic" panose="020B0502020202020204" pitchFamily="34" charset="0"/>
              </a:rPr>
              <a:t>see </a:t>
            </a:r>
            <a:r>
              <a:rPr lang="en-US" sz="2000" dirty="0" smtClean="0">
                <a:latin typeface="Century Gothic" panose="020B0502020202020204" pitchFamily="34" charset="0"/>
              </a:rPr>
              <a:t>their </a:t>
            </a:r>
            <a:r>
              <a:rPr lang="en-US" sz="2000" dirty="0">
                <a:latin typeface="Century Gothic" panose="020B0502020202020204" pitchFamily="34" charset="0"/>
              </a:rPr>
              <a:t>test results </a:t>
            </a:r>
            <a:r>
              <a:rPr lang="en-US" sz="2000" dirty="0" smtClean="0">
                <a:latin typeface="Century Gothic" panose="020B0502020202020204" pitchFamily="34" charset="0"/>
              </a:rPr>
              <a:t>related to 1 or more conditions all in </a:t>
            </a:r>
            <a:r>
              <a:rPr lang="en-US" sz="2000" dirty="0">
                <a:latin typeface="Century Gothic" panose="020B0502020202020204" pitchFamily="34" charset="0"/>
              </a:rPr>
              <a:t>one </a:t>
            </a:r>
            <a:r>
              <a:rPr lang="en-US" sz="2000" dirty="0" smtClean="0">
                <a:latin typeface="Century Gothic" panose="020B0502020202020204" pitchFamily="34" charset="0"/>
              </a:rPr>
              <a:t>place</a:t>
            </a:r>
          </a:p>
          <a:p>
            <a:pPr marL="342900" indent="-342900">
              <a:buFont typeface="Wingdings" panose="05000000000000000000" pitchFamily="2" charset="2"/>
              <a:buChar char="Ø"/>
            </a:pPr>
            <a:endParaRPr lang="en-US" sz="2000" dirty="0">
              <a:latin typeface="Century Gothic" panose="020B0502020202020204" pitchFamily="34" charset="0"/>
            </a:endParaRPr>
          </a:p>
          <a:p>
            <a:pPr marL="342900" indent="-342900">
              <a:buFont typeface="Wingdings" panose="05000000000000000000" pitchFamily="2" charset="2"/>
              <a:buChar char="Ø"/>
            </a:pPr>
            <a:r>
              <a:rPr lang="en-US" sz="2000" dirty="0" smtClean="0">
                <a:latin typeface="Century Gothic" panose="020B0502020202020204" pitchFamily="34" charset="0"/>
              </a:rPr>
              <a:t>Permits clients </a:t>
            </a:r>
            <a:r>
              <a:rPr lang="en-US" sz="2000" dirty="0">
                <a:latin typeface="Century Gothic" panose="020B0502020202020204" pitchFamily="34" charset="0"/>
              </a:rPr>
              <a:t>to share </a:t>
            </a:r>
            <a:r>
              <a:rPr lang="en-US" sz="2000" dirty="0" smtClean="0">
                <a:latin typeface="Century Gothic" panose="020B0502020202020204" pitchFamily="34" charset="0"/>
              </a:rPr>
              <a:t>current results </a:t>
            </a:r>
            <a:r>
              <a:rPr lang="en-US" sz="2000" dirty="0">
                <a:latin typeface="Century Gothic" panose="020B0502020202020204" pitchFamily="34" charset="0"/>
              </a:rPr>
              <a:t>with </a:t>
            </a:r>
            <a:r>
              <a:rPr lang="en-US" sz="2000" dirty="0" smtClean="0">
                <a:latin typeface="Century Gothic" panose="020B0502020202020204" pitchFamily="34" charset="0"/>
              </a:rPr>
              <a:t>specialists and other </a:t>
            </a:r>
            <a:r>
              <a:rPr lang="en-US" sz="2000" dirty="0">
                <a:latin typeface="Century Gothic" panose="020B0502020202020204" pitchFamily="34" charset="0"/>
              </a:rPr>
              <a:t>providers for </a:t>
            </a:r>
            <a:r>
              <a:rPr lang="en-US" sz="2000" dirty="0" smtClean="0">
                <a:latin typeface="Century Gothic" panose="020B0502020202020204" pitchFamily="34" charset="0"/>
              </a:rPr>
              <a:t>safer/better </a:t>
            </a:r>
            <a:r>
              <a:rPr lang="en-US" sz="2000" dirty="0">
                <a:latin typeface="Century Gothic" panose="020B0502020202020204" pitchFamily="34" charset="0"/>
              </a:rPr>
              <a:t>care </a:t>
            </a:r>
            <a:r>
              <a:rPr lang="en-US" sz="2000" dirty="0" smtClean="0">
                <a:latin typeface="Century Gothic" panose="020B0502020202020204" pitchFamily="34" charset="0"/>
              </a:rPr>
              <a:t>coordination and outcomes </a:t>
            </a:r>
            <a:endParaRPr lang="en-US" sz="2000" dirty="0">
              <a:latin typeface="Century Gothic" panose="020B0502020202020204" pitchFamily="34" charset="0"/>
            </a:endParaRPr>
          </a:p>
          <a:p>
            <a:endParaRPr lang="en-US" sz="2000" dirty="0">
              <a:latin typeface="Century Gothic" panose="020B0502020202020204" pitchFamily="34" charset="0"/>
            </a:endParaRPr>
          </a:p>
        </p:txBody>
      </p:sp>
      <p:sp>
        <p:nvSpPr>
          <p:cNvPr id="4" name="TextBox 3"/>
          <p:cNvSpPr txBox="1"/>
          <p:nvPr/>
        </p:nvSpPr>
        <p:spPr>
          <a:xfrm>
            <a:off x="5029200" y="1633478"/>
            <a:ext cx="3733800" cy="378565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Century Gothic" panose="020B0502020202020204" pitchFamily="34" charset="0"/>
              </a:rPr>
              <a:t>Helps </a:t>
            </a:r>
            <a:r>
              <a:rPr lang="en-US" sz="2000" dirty="0" smtClean="0">
                <a:latin typeface="Century Gothic" panose="020B0502020202020204" pitchFamily="34" charset="0"/>
              </a:rPr>
              <a:t>clients track their own results </a:t>
            </a:r>
            <a:r>
              <a:rPr lang="en-US" sz="2000" dirty="0">
                <a:latin typeface="Century Gothic" panose="020B0502020202020204" pitchFamily="34" charset="0"/>
              </a:rPr>
              <a:t>over </a:t>
            </a:r>
            <a:r>
              <a:rPr lang="en-US" sz="2000" dirty="0" smtClean="0">
                <a:latin typeface="Century Gothic" panose="020B0502020202020204" pitchFamily="34" charset="0"/>
              </a:rPr>
              <a:t>time, assess personal improvements, and identify </a:t>
            </a:r>
            <a:r>
              <a:rPr lang="en-US" sz="2000" dirty="0">
                <a:latin typeface="Century Gothic" panose="020B0502020202020204" pitchFamily="34" charset="0"/>
              </a:rPr>
              <a:t>areas of </a:t>
            </a:r>
            <a:r>
              <a:rPr lang="en-US" sz="2000" dirty="0" smtClean="0">
                <a:latin typeface="Century Gothic" panose="020B0502020202020204" pitchFamily="34" charset="0"/>
              </a:rPr>
              <a:t>concern</a:t>
            </a:r>
          </a:p>
          <a:p>
            <a:pPr lvl="1"/>
            <a:endParaRPr lang="en-US" sz="2000" dirty="0">
              <a:latin typeface="Century Gothic" panose="020B0502020202020204" pitchFamily="34" charset="0"/>
            </a:endParaRPr>
          </a:p>
          <a:p>
            <a:pPr marL="342900" indent="-342900">
              <a:buFont typeface="Wingdings" panose="05000000000000000000" pitchFamily="2" charset="2"/>
              <a:buChar char="Ø"/>
            </a:pPr>
            <a:r>
              <a:rPr lang="en-US" sz="2000" dirty="0" smtClean="0">
                <a:latin typeface="Century Gothic" panose="020B0502020202020204" pitchFamily="34" charset="0"/>
              </a:rPr>
              <a:t>Enables clients </a:t>
            </a:r>
            <a:r>
              <a:rPr lang="en-US" sz="2000" dirty="0">
                <a:latin typeface="Century Gothic" panose="020B0502020202020204" pitchFamily="34" charset="0"/>
              </a:rPr>
              <a:t>to compare their test results </a:t>
            </a:r>
            <a:r>
              <a:rPr lang="en-US" sz="2000" dirty="0" smtClean="0">
                <a:latin typeface="Century Gothic" panose="020B0502020202020204" pitchFamily="34" charset="0"/>
              </a:rPr>
              <a:t>and </a:t>
            </a:r>
            <a:r>
              <a:rPr lang="en-US" sz="2000" dirty="0">
                <a:latin typeface="Century Gothic" panose="020B0502020202020204" pitchFamily="34" charset="0"/>
              </a:rPr>
              <a:t>health outcomes </a:t>
            </a:r>
            <a:r>
              <a:rPr lang="en-US" sz="2000" dirty="0" smtClean="0">
                <a:latin typeface="Century Gothic" panose="020B0502020202020204" pitchFamily="34" charset="0"/>
              </a:rPr>
              <a:t>with those of peers or the general population </a:t>
            </a:r>
            <a:endParaRPr lang="en-US" sz="2000" dirty="0">
              <a:latin typeface="Century Gothic" panose="020B0502020202020204" pitchFamily="34" charset="0"/>
            </a:endParaRPr>
          </a:p>
          <a:p>
            <a:endParaRPr lang="en-US" sz="2000" dirty="0">
              <a:latin typeface="Century Gothic" panose="020B0502020202020204" pitchFamily="34" charset="0"/>
            </a:endParaRPr>
          </a:p>
        </p:txBody>
      </p:sp>
    </p:spTree>
    <p:extLst>
      <p:ext uri="{BB962C8B-B14F-4D97-AF65-F5344CB8AC3E}">
        <p14:creationId xmlns:p14="http://schemas.microsoft.com/office/powerpoint/2010/main" val="1499437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295400"/>
            <a:ext cx="3962400" cy="4154984"/>
          </a:xfrm>
          <a:prstGeom prst="rect">
            <a:avLst/>
          </a:prstGeom>
          <a:noFill/>
        </p:spPr>
        <p:txBody>
          <a:bodyPr wrap="square" rtlCol="0">
            <a:spAutoFit/>
          </a:bodyPr>
          <a:lstStyle/>
          <a:p>
            <a:pPr>
              <a:buSzPct val="95000"/>
              <a:buFont typeface="Wingdings" pitchFamily="2" charset="2"/>
              <a:buChar char="Ø"/>
              <a:defRPr/>
            </a:pPr>
            <a:r>
              <a:rPr lang="en-US" sz="2200" dirty="0">
                <a:latin typeface="Century Gothic" panose="020B0502020202020204" pitchFamily="34" charset="0"/>
              </a:rPr>
              <a:t> Allows for identification </a:t>
            </a:r>
            <a:r>
              <a:rPr lang="en-US" sz="2200" dirty="0" smtClean="0">
                <a:latin typeface="Century Gothic" panose="020B0502020202020204" pitchFamily="34" charset="0"/>
              </a:rPr>
              <a:t>and monitoring of clients </a:t>
            </a:r>
            <a:r>
              <a:rPr lang="en-US" sz="2200" dirty="0">
                <a:latin typeface="Century Gothic" panose="020B0502020202020204" pitchFamily="34" charset="0"/>
              </a:rPr>
              <a:t>with a specific </a:t>
            </a:r>
            <a:r>
              <a:rPr lang="en-US" sz="2200" dirty="0" smtClean="0">
                <a:latin typeface="Century Gothic" panose="020B0502020202020204" pitchFamily="34" charset="0"/>
              </a:rPr>
              <a:t>need within a clinic or across clinics </a:t>
            </a:r>
            <a:br>
              <a:rPr lang="en-US" sz="2200" dirty="0" smtClean="0">
                <a:latin typeface="Century Gothic" panose="020B0502020202020204" pitchFamily="34" charset="0"/>
              </a:rPr>
            </a:br>
            <a:endParaRPr lang="en-US" sz="2200" dirty="0" smtClean="0">
              <a:latin typeface="Century Gothic" panose="020B0502020202020204" pitchFamily="34" charset="0"/>
            </a:endParaRPr>
          </a:p>
          <a:p>
            <a:pPr>
              <a:buSzPct val="95000"/>
              <a:buFont typeface="Wingdings" pitchFamily="2" charset="2"/>
              <a:buChar char="Ø"/>
              <a:defRPr/>
            </a:pPr>
            <a:r>
              <a:rPr lang="en-US" sz="2200" dirty="0" smtClean="0">
                <a:latin typeface="Century Gothic" panose="020B0502020202020204" pitchFamily="34" charset="0"/>
              </a:rPr>
              <a:t> Fosters individual </a:t>
            </a:r>
            <a:r>
              <a:rPr lang="en-US" sz="2200" dirty="0">
                <a:latin typeface="Century Gothic" panose="020B0502020202020204" pitchFamily="34" charset="0"/>
              </a:rPr>
              <a:t>disease management through notifications of abnormal test results, missed appointments, </a:t>
            </a:r>
            <a:r>
              <a:rPr lang="en-US" sz="2200" dirty="0" smtClean="0">
                <a:latin typeface="Century Gothic" panose="020B0502020202020204" pitchFamily="34" charset="0"/>
              </a:rPr>
              <a:t>and up-to-date </a:t>
            </a:r>
            <a:r>
              <a:rPr lang="en-US" sz="2200" dirty="0">
                <a:latin typeface="Century Gothic" panose="020B0502020202020204" pitchFamily="34" charset="0"/>
              </a:rPr>
              <a:t>information </a:t>
            </a:r>
            <a:r>
              <a:rPr lang="en-US" sz="2200" dirty="0" smtClean="0">
                <a:latin typeface="Century Gothic" panose="020B0502020202020204" pitchFamily="34" charset="0"/>
              </a:rPr>
              <a:t>on client encounters</a:t>
            </a:r>
            <a:endParaRPr lang="en-US" sz="2200" dirty="0">
              <a:latin typeface="Century Gothic" panose="020B0502020202020204" pitchFamily="34" charset="0"/>
            </a:endParaRPr>
          </a:p>
        </p:txBody>
      </p:sp>
      <p:sp>
        <p:nvSpPr>
          <p:cNvPr id="4" name="TextBox 3"/>
          <p:cNvSpPr txBox="1"/>
          <p:nvPr/>
        </p:nvSpPr>
        <p:spPr>
          <a:xfrm>
            <a:off x="304800" y="381000"/>
            <a:ext cx="8382000" cy="615553"/>
          </a:xfrm>
          <a:prstGeom prst="rect">
            <a:avLst/>
          </a:prstGeom>
          <a:noFill/>
        </p:spPr>
        <p:txBody>
          <a:bodyPr wrap="square" rtlCol="0">
            <a:spAutoFit/>
          </a:bodyPr>
          <a:lstStyle/>
          <a:p>
            <a:r>
              <a:rPr lang="en-US" sz="3400" b="1" dirty="0" smtClean="0">
                <a:effectLst>
                  <a:outerShdw blurRad="38100" dist="38100" dir="2700000" algn="tl">
                    <a:srgbClr val="000000">
                      <a:alpha val="43137"/>
                    </a:srgbClr>
                  </a:outerShdw>
                </a:effectLst>
                <a:latin typeface="Century Gothic" panose="020B0502020202020204" pitchFamily="34" charset="0"/>
              </a:rPr>
              <a:t>Why Registries for Care Coordination?</a:t>
            </a:r>
            <a:endParaRPr lang="en-US" sz="3400" b="1" dirty="0">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4876800" y="1371600"/>
            <a:ext cx="3886200" cy="3785652"/>
          </a:xfrm>
          <a:prstGeom prst="rect">
            <a:avLst/>
          </a:prstGeom>
          <a:noFill/>
        </p:spPr>
        <p:txBody>
          <a:bodyPr wrap="square" rtlCol="0">
            <a:spAutoFit/>
          </a:bodyPr>
          <a:lstStyle/>
          <a:p>
            <a:pPr>
              <a:buSzPct val="95000"/>
              <a:buFont typeface="Wingdings" pitchFamily="2" charset="2"/>
              <a:buChar char="Ø"/>
              <a:defRPr/>
            </a:pPr>
            <a:r>
              <a:rPr lang="en-US" sz="2000" dirty="0" smtClean="0">
                <a:latin typeface="Century Gothic" panose="020B0502020202020204" pitchFamily="34" charset="0"/>
              </a:rPr>
              <a:t> Puts the focus on the needs and progress </a:t>
            </a:r>
            <a:r>
              <a:rPr lang="en-US" sz="2000" dirty="0">
                <a:latin typeface="Century Gothic" panose="020B0502020202020204" pitchFamily="34" charset="0"/>
              </a:rPr>
              <a:t>of high-risk </a:t>
            </a:r>
            <a:r>
              <a:rPr lang="en-US" sz="2000" dirty="0" smtClean="0">
                <a:latin typeface="Century Gothic" panose="020B0502020202020204" pitchFamily="34" charset="0"/>
              </a:rPr>
              <a:t>clients to manage limited resources (client &amp; clinic)</a:t>
            </a:r>
            <a:br>
              <a:rPr lang="en-US" sz="2000" dirty="0" smtClean="0">
                <a:latin typeface="Century Gothic" panose="020B0502020202020204" pitchFamily="34" charset="0"/>
              </a:rPr>
            </a:br>
            <a:endParaRPr lang="en-US" sz="2000" dirty="0">
              <a:latin typeface="Century Gothic" panose="020B0502020202020204" pitchFamily="34" charset="0"/>
            </a:endParaRPr>
          </a:p>
          <a:p>
            <a:pPr>
              <a:buSzPct val="95000"/>
              <a:buFont typeface="Wingdings" pitchFamily="2" charset="2"/>
              <a:buChar char="Ø"/>
              <a:defRPr/>
            </a:pPr>
            <a:r>
              <a:rPr lang="en-US" sz="2000" dirty="0" smtClean="0">
                <a:latin typeface="Century Gothic" panose="020B0502020202020204" pitchFamily="34" charset="0"/>
              </a:rPr>
              <a:t> Promotes </a:t>
            </a:r>
            <a:r>
              <a:rPr lang="en-US" sz="2000" dirty="0">
                <a:latin typeface="Century Gothic" panose="020B0502020202020204" pitchFamily="34" charset="0"/>
              </a:rPr>
              <a:t>use of evidence-based </a:t>
            </a:r>
            <a:r>
              <a:rPr lang="en-US" sz="2000" dirty="0" smtClean="0">
                <a:latin typeface="Century Gothic" panose="020B0502020202020204" pitchFamily="34" charset="0"/>
              </a:rPr>
              <a:t>and values-driven care</a:t>
            </a:r>
            <a:br>
              <a:rPr lang="en-US" sz="2000" dirty="0" smtClean="0">
                <a:latin typeface="Century Gothic" panose="020B0502020202020204" pitchFamily="34" charset="0"/>
              </a:rPr>
            </a:br>
            <a:endParaRPr lang="en-US" sz="2000" dirty="0">
              <a:latin typeface="Century Gothic" panose="020B0502020202020204" pitchFamily="34" charset="0"/>
            </a:endParaRPr>
          </a:p>
          <a:p>
            <a:pPr>
              <a:buSzPct val="95000"/>
              <a:buFont typeface="Wingdings" pitchFamily="2" charset="2"/>
              <a:buChar char="Ø"/>
              <a:defRPr/>
            </a:pPr>
            <a:r>
              <a:rPr lang="en-US" sz="2000" dirty="0" smtClean="0">
                <a:latin typeface="Century Gothic" panose="020B0502020202020204" pitchFamily="34" charset="0"/>
              </a:rPr>
              <a:t> Facilitates </a:t>
            </a:r>
            <a:r>
              <a:rPr lang="en-US" sz="2000" dirty="0">
                <a:latin typeface="Century Gothic" panose="020B0502020202020204" pitchFamily="34" charset="0"/>
              </a:rPr>
              <a:t>health outcomes management at both the individual and clinic levels </a:t>
            </a:r>
          </a:p>
        </p:txBody>
      </p:sp>
      <p:sp>
        <p:nvSpPr>
          <p:cNvPr id="6" name="TextBox 5"/>
          <p:cNvSpPr txBox="1"/>
          <p:nvPr/>
        </p:nvSpPr>
        <p:spPr>
          <a:xfrm>
            <a:off x="4800600" y="5421868"/>
            <a:ext cx="3048000" cy="369332"/>
          </a:xfrm>
          <a:prstGeom prst="rect">
            <a:avLst/>
          </a:prstGeom>
          <a:noFill/>
        </p:spPr>
        <p:txBody>
          <a:bodyPr wrap="square" rtlCol="0">
            <a:spAutoFit/>
          </a:bodyPr>
          <a:lstStyle/>
          <a:p>
            <a:r>
              <a:rPr lang="en-US" dirty="0">
                <a:latin typeface="Century Gothic" panose="020B0502020202020204" pitchFamily="34" charset="0"/>
              </a:rPr>
              <a:t>(Hummel, 2000</a:t>
            </a:r>
            <a:r>
              <a:rPr lang="en-US" dirty="0" smtClean="0">
                <a:latin typeface="Century Gothic" panose="020B0502020202020204" pitchFamily="34" charset="0"/>
              </a:rPr>
              <a:t>)</a:t>
            </a:r>
            <a:endParaRPr lang="en-US" sz="2000" dirty="0">
              <a:latin typeface="Century Gothic" panose="020B0502020202020204" pitchFamily="34" charset="0"/>
            </a:endParaRPr>
          </a:p>
        </p:txBody>
      </p:sp>
    </p:spTree>
    <p:extLst>
      <p:ext uri="{BB962C8B-B14F-4D97-AF65-F5344CB8AC3E}">
        <p14:creationId xmlns:p14="http://schemas.microsoft.com/office/powerpoint/2010/main" val="3902691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199"/>
            <a:ext cx="4267200" cy="4401205"/>
          </a:xfrm>
          <a:prstGeom prst="rect">
            <a:avLst/>
          </a:prstGeom>
          <a:noFill/>
        </p:spPr>
        <p:txBody>
          <a:bodyPr wrap="square" rtlCol="0">
            <a:spAutoFit/>
          </a:bodyPr>
          <a:lstStyle/>
          <a:p>
            <a:r>
              <a:rPr lang="en-US" sz="2400" dirty="0">
                <a:latin typeface="Century Gothic" panose="020B0502020202020204" pitchFamily="34" charset="0"/>
              </a:rPr>
              <a:t>“A physician who opens the chart may see that the patient’s blood sugar is up. But that doesn’t tell the clinician that out of 200 patients with diabetes, 10 are out of control</a:t>
            </a:r>
            <a:r>
              <a:rPr lang="en-US" sz="2400" dirty="0" smtClean="0">
                <a:latin typeface="Century Gothic" panose="020B0502020202020204" pitchFamily="34" charset="0"/>
              </a:rPr>
              <a:t>.”</a:t>
            </a:r>
          </a:p>
          <a:p>
            <a:endParaRPr lang="en-US" sz="2400" dirty="0" smtClean="0">
              <a:latin typeface="Century Gothic" panose="020B0502020202020204" pitchFamily="34" charset="0"/>
            </a:endParaRPr>
          </a:p>
          <a:p>
            <a:pPr algn="r"/>
            <a:r>
              <a:rPr lang="en-US" sz="1400" dirty="0">
                <a:latin typeface="Century Gothic" panose="020B0502020202020204" pitchFamily="34" charset="0"/>
              </a:rPr>
              <a:t>Iowa Department of Public Health</a:t>
            </a:r>
          </a:p>
          <a:p>
            <a:pPr algn="r"/>
            <a:r>
              <a:rPr lang="en-US" sz="1400" dirty="0">
                <a:latin typeface="Century Gothic" panose="020B0502020202020204" pitchFamily="34" charset="0"/>
              </a:rPr>
              <a:t>Disease Registry Issue Brief, 2010</a:t>
            </a:r>
            <a:endParaRPr lang="en-US" sz="2000" dirty="0">
              <a:latin typeface="Century Gothic" panose="020B0502020202020204" pitchFamily="34" charset="0"/>
            </a:endParaRPr>
          </a:p>
          <a:p>
            <a:pPr algn="r"/>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p:txBody>
      </p:sp>
      <p:pic>
        <p:nvPicPr>
          <p:cNvPr id="2050" name="Picture 2" descr="http://online.missouri.edu/exec/data/courses/6752/public/lesson01/grown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646" y="1219200"/>
            <a:ext cx="3163754" cy="452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0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a:xfrm>
            <a:off x="5638800" y="5334000"/>
            <a:ext cx="3286124" cy="457200"/>
          </a:xfrm>
        </p:spPr>
        <p:txBody>
          <a:bodyPr/>
          <a:lstStyle/>
          <a:p>
            <a:pPr>
              <a:lnSpc>
                <a:spcPct val="100000"/>
              </a:lnSpc>
            </a:pPr>
            <a:r>
              <a:rPr lang="en-US" dirty="0" smtClean="0"/>
              <a:t>Porter &amp; Lee, 2013</a:t>
            </a:r>
            <a:br>
              <a:rPr lang="en-US" dirty="0" smtClean="0"/>
            </a:br>
            <a:r>
              <a:rPr lang="en-US" dirty="0" smtClean="0"/>
              <a:t>Harvard Business Review</a:t>
            </a:r>
            <a:endParaRPr lang="en-US" dirty="0"/>
          </a:p>
        </p:txBody>
      </p:sp>
      <p:sp>
        <p:nvSpPr>
          <p:cNvPr id="10" name="TextBox 9"/>
          <p:cNvSpPr txBox="1"/>
          <p:nvPr/>
        </p:nvSpPr>
        <p:spPr>
          <a:xfrm>
            <a:off x="152400" y="533400"/>
            <a:ext cx="5181600" cy="5029200"/>
          </a:xfrm>
          <a:prstGeom prst="rect">
            <a:avLst/>
          </a:prstGeom>
          <a:noFill/>
        </p:spPr>
        <p:txBody>
          <a:bodyPr wrap="square" rtlCol="0">
            <a:spAutoFit/>
          </a:bodyPr>
          <a:lstStyle/>
          <a:p>
            <a:r>
              <a:rPr lang="en-US" sz="1900" dirty="0">
                <a:latin typeface="Century Gothic" panose="020B0502020202020204" pitchFamily="34" charset="0"/>
              </a:rPr>
              <a:t>“Rapid improvement in any field requires measuring </a:t>
            </a:r>
            <a:r>
              <a:rPr lang="en-US" sz="1900" dirty="0" smtClean="0">
                <a:latin typeface="Century Gothic" panose="020B0502020202020204" pitchFamily="34" charset="0"/>
              </a:rPr>
              <a:t>results… Teams </a:t>
            </a:r>
            <a:r>
              <a:rPr lang="en-US" sz="1900" dirty="0">
                <a:latin typeface="Century Gothic" panose="020B0502020202020204" pitchFamily="34" charset="0"/>
              </a:rPr>
              <a:t>improve and excel by tracking progress over time and comparing their performance to that of peers inside and outside their organization. Indeed, rigorous measurement of value (outcomes and costs) is perhaps the single most important step in improving health care. Wherever we see systematic measurement of results in health </a:t>
            </a:r>
            <a:r>
              <a:rPr lang="en-US" sz="1900" dirty="0" smtClean="0">
                <a:latin typeface="Century Gothic" panose="020B0502020202020204" pitchFamily="34" charset="0"/>
              </a:rPr>
              <a:t>care - </a:t>
            </a:r>
            <a:r>
              <a:rPr lang="en-US" sz="1900" dirty="0">
                <a:latin typeface="Century Gothic" panose="020B0502020202020204" pitchFamily="34" charset="0"/>
              </a:rPr>
              <a:t>no matter what the </a:t>
            </a:r>
            <a:r>
              <a:rPr lang="en-US" sz="1900" dirty="0" smtClean="0">
                <a:latin typeface="Century Gothic" panose="020B0502020202020204" pitchFamily="34" charset="0"/>
              </a:rPr>
              <a:t>country - we </a:t>
            </a:r>
            <a:r>
              <a:rPr lang="en-US" sz="1900" dirty="0">
                <a:latin typeface="Century Gothic" panose="020B0502020202020204" pitchFamily="34" charset="0"/>
              </a:rPr>
              <a:t>see those results improve. </a:t>
            </a:r>
            <a:r>
              <a:rPr lang="en-US" sz="1900" dirty="0" smtClean="0">
                <a:latin typeface="Century Gothic" panose="020B0502020202020204" pitchFamily="34" charset="0"/>
              </a:rPr>
              <a:t/>
            </a:r>
            <a:br>
              <a:rPr lang="en-US" sz="1900" dirty="0" smtClean="0">
                <a:latin typeface="Century Gothic" panose="020B0502020202020204" pitchFamily="34" charset="0"/>
              </a:rPr>
            </a:br>
            <a:r>
              <a:rPr lang="en-US" sz="1900" dirty="0" smtClean="0">
                <a:latin typeface="Century Gothic" panose="020B0502020202020204" pitchFamily="34" charset="0"/>
              </a:rPr>
              <a:t/>
            </a:r>
            <a:br>
              <a:rPr lang="en-US" sz="1900" dirty="0" smtClean="0">
                <a:latin typeface="Century Gothic" panose="020B0502020202020204" pitchFamily="34" charset="0"/>
              </a:rPr>
            </a:br>
            <a:r>
              <a:rPr lang="en-US" sz="1900" dirty="0" smtClean="0">
                <a:latin typeface="Century Gothic" panose="020B0502020202020204" pitchFamily="34" charset="0"/>
              </a:rPr>
              <a:t>Yet </a:t>
            </a:r>
            <a:r>
              <a:rPr lang="en-US" sz="1900" dirty="0">
                <a:latin typeface="Century Gothic" panose="020B0502020202020204" pitchFamily="34" charset="0"/>
              </a:rPr>
              <a:t>the reality is that the great majority of health care providers fail to track either outcomes or costs by medical condition for individual patients.” </a:t>
            </a:r>
          </a:p>
          <a:p>
            <a:endParaRPr lang="en-US" dirty="0">
              <a:latin typeface="Century Gothic" panose="020B0502020202020204"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371600"/>
            <a:ext cx="2667000" cy="3886200"/>
          </a:xfrm>
          <a:prstGeom prst="rect">
            <a:avLst/>
          </a:prstGeom>
          <a:noFill/>
          <a:ln>
            <a:noFill/>
          </a:ln>
        </p:spPr>
      </p:pic>
    </p:spTree>
    <p:extLst>
      <p:ext uri="{BB962C8B-B14F-4D97-AF65-F5344CB8AC3E}">
        <p14:creationId xmlns:p14="http://schemas.microsoft.com/office/powerpoint/2010/main" val="1972011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077200" cy="538609"/>
          </a:xfrm>
          <a:prstGeom prst="rect">
            <a:avLst/>
          </a:prstGeom>
          <a:noFill/>
        </p:spPr>
        <p:txBody>
          <a:bodyPr wrap="square" rtlCol="0">
            <a:spAutoFit/>
          </a:bodyPr>
          <a:lstStyle/>
          <a:p>
            <a:r>
              <a:rPr lang="en-US" sz="2900" b="1" dirty="0" smtClean="0">
                <a:solidFill>
                  <a:schemeClr val="accent5"/>
                </a:solidFill>
                <a:effectLst>
                  <a:outerShdw blurRad="38100" dist="38100" dir="2700000" algn="tl">
                    <a:srgbClr val="000000">
                      <a:alpha val="43137"/>
                    </a:srgbClr>
                  </a:outerShdw>
                </a:effectLst>
                <a:latin typeface="Century Gothic" panose="020B0502020202020204" pitchFamily="34" charset="0"/>
              </a:rPr>
              <a:t>Population Studies using a Diabetes Registry</a:t>
            </a:r>
            <a:endParaRPr lang="en-US" sz="2900" b="1" dirty="0">
              <a:solidFill>
                <a:schemeClr val="accent5"/>
              </a:solidFill>
              <a:effectLst>
                <a:outerShdw blurRad="38100" dist="38100" dir="2700000" algn="tl">
                  <a:srgbClr val="000000">
                    <a:alpha val="43137"/>
                  </a:srgbClr>
                </a:outerShdw>
              </a:effectLst>
              <a:latin typeface="Century Gothic" panose="020B0502020202020204" pitchFamily="34" charset="0"/>
            </a:endParaRPr>
          </a:p>
        </p:txBody>
      </p:sp>
      <p:sp>
        <p:nvSpPr>
          <p:cNvPr id="3" name="TextBox 2"/>
          <p:cNvSpPr txBox="1"/>
          <p:nvPr/>
        </p:nvSpPr>
        <p:spPr>
          <a:xfrm>
            <a:off x="457200" y="1066800"/>
            <a:ext cx="8077200" cy="4401205"/>
          </a:xfrm>
          <a:prstGeom prst="rect">
            <a:avLst/>
          </a:prstGeom>
          <a:noFill/>
        </p:spPr>
        <p:txBody>
          <a:bodyPr wrap="square" rtlCol="0">
            <a:spAutoFit/>
          </a:bodyPr>
          <a:lstStyle/>
          <a:p>
            <a:r>
              <a:rPr lang="en-US" sz="2000" b="1" dirty="0">
                <a:latin typeface="Century Gothic" panose="020B0502020202020204" pitchFamily="34" charset="0"/>
              </a:rPr>
              <a:t>Improving Diabetes Care in a Large Health Care System: </a:t>
            </a:r>
            <a:endParaRPr lang="en-US" sz="2000" b="1" dirty="0" smtClean="0">
              <a:latin typeface="Century Gothic" panose="020B0502020202020204" pitchFamily="34" charset="0"/>
            </a:endParaRPr>
          </a:p>
          <a:p>
            <a:r>
              <a:rPr lang="en-US" sz="2000" b="1" dirty="0" smtClean="0">
                <a:latin typeface="Century Gothic" panose="020B0502020202020204" pitchFamily="34" charset="0"/>
              </a:rPr>
              <a:t>An </a:t>
            </a:r>
            <a:r>
              <a:rPr lang="en-US" sz="2000" b="1" dirty="0">
                <a:latin typeface="Century Gothic" panose="020B0502020202020204" pitchFamily="34" charset="0"/>
              </a:rPr>
              <a:t>Enhanced Primary Care Approach</a:t>
            </a:r>
          </a:p>
          <a:p>
            <a:r>
              <a:rPr lang="en-US" dirty="0" err="1">
                <a:latin typeface="Century Gothic" panose="020B0502020202020204" pitchFamily="34" charset="0"/>
              </a:rPr>
              <a:t>Sperl-Hillen</a:t>
            </a:r>
            <a:r>
              <a:rPr lang="en-US" dirty="0">
                <a:latin typeface="Century Gothic" panose="020B0502020202020204" pitchFamily="34" charset="0"/>
              </a:rPr>
              <a:t>, </a:t>
            </a:r>
            <a:r>
              <a:rPr lang="en-US" dirty="0" smtClean="0">
                <a:latin typeface="Century Gothic" panose="020B0502020202020204" pitchFamily="34" charset="0"/>
              </a:rPr>
              <a:t>et al. (2000). </a:t>
            </a:r>
            <a:r>
              <a:rPr lang="en-US" dirty="0" smtClean="0">
                <a:latin typeface="Century Gothic" panose="020B0502020202020204" pitchFamily="34" charset="0"/>
                <a:hlinkClick r:id="rId2"/>
              </a:rPr>
              <a:t>Joint </a:t>
            </a:r>
            <a:r>
              <a:rPr lang="en-US" dirty="0">
                <a:latin typeface="Century Gothic" panose="020B0502020202020204" pitchFamily="34" charset="0"/>
                <a:hlinkClick r:id="rId2"/>
              </a:rPr>
              <a:t>Commission Journal on Quality and Patient </a:t>
            </a:r>
            <a:r>
              <a:rPr lang="en-US" dirty="0" smtClean="0">
                <a:latin typeface="Century Gothic" panose="020B0502020202020204" pitchFamily="34" charset="0"/>
                <a:hlinkClick r:id="rId2"/>
              </a:rPr>
              <a:t>Safety</a:t>
            </a:r>
            <a:endParaRPr lang="en-US" dirty="0" smtClean="0">
              <a:latin typeface="Century Gothic" panose="020B0502020202020204" pitchFamily="34" charset="0"/>
            </a:endParaRPr>
          </a:p>
          <a:p>
            <a:pPr lvl="1"/>
            <a:r>
              <a:rPr lang="en-US" dirty="0" smtClean="0">
                <a:latin typeface="Century Gothic" panose="020B0502020202020204" pitchFamily="34" charset="0"/>
              </a:rPr>
              <a:t>Improved glycemic and </a:t>
            </a:r>
            <a:r>
              <a:rPr lang="en-US" dirty="0">
                <a:latin typeface="Century Gothic" panose="020B0502020202020204" pitchFamily="34" charset="0"/>
              </a:rPr>
              <a:t>lipid control among approximately 7,000 </a:t>
            </a:r>
            <a:r>
              <a:rPr lang="en-US" dirty="0" smtClean="0">
                <a:latin typeface="Century Gothic" panose="020B0502020202020204" pitchFamily="34" charset="0"/>
              </a:rPr>
              <a:t>adults with </a:t>
            </a:r>
            <a:r>
              <a:rPr lang="en-US" dirty="0">
                <a:latin typeface="Century Gothic" panose="020B0502020202020204" pitchFamily="34" charset="0"/>
              </a:rPr>
              <a:t>diabetes. </a:t>
            </a:r>
          </a:p>
          <a:p>
            <a:r>
              <a:rPr lang="en-US" dirty="0" smtClean="0">
                <a:latin typeface="Century Gothic" panose="020B0502020202020204" pitchFamily="34" charset="0"/>
              </a:rPr>
              <a:t/>
            </a:r>
            <a:br>
              <a:rPr lang="en-US" dirty="0" smtClean="0">
                <a:latin typeface="Century Gothic" panose="020B0502020202020204" pitchFamily="34" charset="0"/>
              </a:rPr>
            </a:br>
            <a:endParaRPr lang="en-US" dirty="0">
              <a:latin typeface="Century Gothic" panose="020B0502020202020204" pitchFamily="34" charset="0"/>
            </a:endParaRPr>
          </a:p>
          <a:p>
            <a:r>
              <a:rPr lang="en-US" sz="2000" b="1" dirty="0">
                <a:latin typeface="Century Gothic" panose="020B0502020202020204" pitchFamily="34" charset="0"/>
              </a:rPr>
              <a:t>The Impact of Planned Care and a Diabetes Electronic Management System on Community-Based Diabetes </a:t>
            </a:r>
            <a:r>
              <a:rPr lang="en-US" sz="2000" b="1" dirty="0" smtClean="0">
                <a:latin typeface="Century Gothic" panose="020B0502020202020204" pitchFamily="34" charset="0"/>
              </a:rPr>
              <a:t>Care:</a:t>
            </a:r>
            <a:endParaRPr lang="en-US" sz="2000" b="1" dirty="0">
              <a:latin typeface="Century Gothic" panose="020B0502020202020204" pitchFamily="34" charset="0"/>
            </a:endParaRPr>
          </a:p>
          <a:p>
            <a:r>
              <a:rPr lang="en-US" sz="2000" b="1" dirty="0">
                <a:latin typeface="Century Gothic" panose="020B0502020202020204" pitchFamily="34" charset="0"/>
              </a:rPr>
              <a:t>The Mayo Health System Diabetes Translation Project </a:t>
            </a:r>
            <a:endParaRPr lang="en-US" sz="2000" b="1" dirty="0" smtClean="0">
              <a:latin typeface="Century Gothic" panose="020B0502020202020204" pitchFamily="34" charset="0"/>
            </a:endParaRPr>
          </a:p>
          <a:p>
            <a:r>
              <a:rPr lang="en-US" dirty="0" err="1" smtClean="0">
                <a:latin typeface="Century Gothic" panose="020B0502020202020204" pitchFamily="34" charset="0"/>
              </a:rPr>
              <a:t>Montori</a:t>
            </a:r>
            <a:r>
              <a:rPr lang="en-US" dirty="0" smtClean="0">
                <a:latin typeface="Century Gothic" panose="020B0502020202020204" pitchFamily="34" charset="0"/>
              </a:rPr>
              <a:t> et al. (2002). </a:t>
            </a:r>
            <a:r>
              <a:rPr lang="pt-BR" u="sng" dirty="0">
                <a:solidFill>
                  <a:schemeClr val="accent5"/>
                </a:solidFill>
                <a:latin typeface="Century Gothic" panose="020B0502020202020204" pitchFamily="34" charset="0"/>
              </a:rPr>
              <a:t>Diabetes </a:t>
            </a:r>
            <a:r>
              <a:rPr lang="pt-BR" u="sng" dirty="0" smtClean="0">
                <a:solidFill>
                  <a:schemeClr val="accent5"/>
                </a:solidFill>
                <a:latin typeface="Century Gothic" panose="020B0502020202020204" pitchFamily="34" charset="0"/>
              </a:rPr>
              <a:t>Care</a:t>
            </a:r>
            <a:r>
              <a:rPr lang="pt-BR" dirty="0">
                <a:latin typeface="Century Gothic" panose="020B0502020202020204" pitchFamily="34" charset="0"/>
              </a:rPr>
              <a:t>.</a:t>
            </a:r>
            <a:endParaRPr lang="pt-BR" dirty="0" smtClean="0">
              <a:latin typeface="Century Gothic" panose="020B0502020202020204" pitchFamily="34" charset="0"/>
            </a:endParaRPr>
          </a:p>
          <a:p>
            <a:pPr lvl="1"/>
            <a:r>
              <a:rPr lang="en-US" dirty="0" smtClean="0">
                <a:latin typeface="Century Gothic" panose="020B0502020202020204" pitchFamily="34" charset="0"/>
              </a:rPr>
              <a:t>Registry use </a:t>
            </a:r>
            <a:r>
              <a:rPr lang="en-US" dirty="0">
                <a:latin typeface="Century Gothic" panose="020B0502020202020204" pitchFamily="34" charset="0"/>
              </a:rPr>
              <a:t>augmented the impact of </a:t>
            </a:r>
            <a:r>
              <a:rPr lang="en-US" u="sng" dirty="0">
                <a:latin typeface="Century Gothic" panose="020B0502020202020204" pitchFamily="34" charset="0"/>
              </a:rPr>
              <a:t>planned care</a:t>
            </a:r>
            <a:r>
              <a:rPr lang="en-US" dirty="0">
                <a:latin typeface="Century Gothic" panose="020B0502020202020204" pitchFamily="34" charset="0"/>
              </a:rPr>
              <a:t> on performance outcomes </a:t>
            </a:r>
            <a:r>
              <a:rPr lang="en-US" dirty="0" smtClean="0">
                <a:latin typeface="Century Gothic" panose="020B0502020202020204" pitchFamily="34" charset="0"/>
              </a:rPr>
              <a:t>(increased use of specialty medical care) and certain metabolic outcomes. Did not impact glucose levels. </a:t>
            </a:r>
            <a:endParaRPr lang="en-US" sz="2000" dirty="0">
              <a:latin typeface="Century Gothic" panose="020B0502020202020204" pitchFamily="34" charset="0"/>
            </a:endParaRPr>
          </a:p>
        </p:txBody>
      </p:sp>
    </p:spTree>
    <p:extLst>
      <p:ext uri="{BB962C8B-B14F-4D97-AF65-F5344CB8AC3E}">
        <p14:creationId xmlns:p14="http://schemas.microsoft.com/office/powerpoint/2010/main" val="3014591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569387"/>
          </a:xfrm>
          <a:prstGeom prst="rect">
            <a:avLst/>
          </a:prstGeom>
          <a:noFill/>
        </p:spPr>
        <p:txBody>
          <a:bodyPr wrap="square" rtlCol="0">
            <a:spAutoFit/>
          </a:bodyPr>
          <a:lstStyle/>
          <a:p>
            <a:r>
              <a:rPr lang="en-US" sz="3100" b="1" dirty="0" smtClean="0">
                <a:solidFill>
                  <a:schemeClr val="accent5"/>
                </a:solidFill>
                <a:effectLst>
                  <a:outerShdw blurRad="38100" dist="38100" dir="2700000" algn="tl">
                    <a:srgbClr val="000000">
                      <a:alpha val="43137"/>
                    </a:srgbClr>
                  </a:outerShdw>
                </a:effectLst>
                <a:latin typeface="Century Gothic" panose="020B0502020202020204" pitchFamily="34" charset="0"/>
              </a:rPr>
              <a:t>Diabetes Registries: Across Clinics</a:t>
            </a:r>
            <a:endParaRPr lang="en-US" sz="3100" b="1" dirty="0">
              <a:solidFill>
                <a:schemeClr val="accent5"/>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457200" y="990600"/>
            <a:ext cx="8001000" cy="4555093"/>
          </a:xfrm>
          <a:prstGeom prst="rect">
            <a:avLst/>
          </a:prstGeom>
          <a:noFill/>
        </p:spPr>
        <p:txBody>
          <a:bodyPr wrap="square" rtlCol="0">
            <a:spAutoFit/>
          </a:bodyPr>
          <a:lstStyle/>
          <a:p>
            <a:pPr>
              <a:defRPr/>
            </a:pPr>
            <a:r>
              <a:rPr lang="en-US" sz="2200" b="1" dirty="0">
                <a:latin typeface="Century Gothic" panose="020B0502020202020204" pitchFamily="34" charset="0"/>
              </a:rPr>
              <a:t>Improving Diabetes Outcomes Using a Web-Based Registry and Interactive Education: A Multisite Collaborative Approach</a:t>
            </a:r>
          </a:p>
          <a:p>
            <a:r>
              <a:rPr lang="en-US" b="1" dirty="0" smtClean="0">
                <a:latin typeface="Century Gothic" panose="020B0502020202020204" pitchFamily="34" charset="0"/>
              </a:rPr>
              <a:t>Morrow, R. et al., (2013</a:t>
            </a:r>
            <a:r>
              <a:rPr lang="en-US" b="1" dirty="0">
                <a:latin typeface="Century Gothic" panose="020B0502020202020204" pitchFamily="34" charset="0"/>
              </a:rPr>
              <a:t>). </a:t>
            </a:r>
            <a:r>
              <a:rPr lang="en-US" u="sng" dirty="0">
                <a:solidFill>
                  <a:schemeClr val="accent5"/>
                </a:solidFill>
                <a:latin typeface="Century Gothic" panose="020B0502020202020204" pitchFamily="34" charset="0"/>
              </a:rPr>
              <a:t>Journal of Continuing Education in the Health </a:t>
            </a:r>
            <a:r>
              <a:rPr lang="en-US" u="sng" dirty="0" smtClean="0">
                <a:solidFill>
                  <a:schemeClr val="accent5"/>
                </a:solidFill>
                <a:latin typeface="Century Gothic" panose="020B0502020202020204" pitchFamily="34" charset="0"/>
              </a:rPr>
              <a:t>Professions</a:t>
            </a:r>
            <a:r>
              <a:rPr lang="en-US" b="1" dirty="0" smtClean="0">
                <a:latin typeface="Century Gothic" panose="020B0502020202020204" pitchFamily="34" charset="0"/>
              </a:rPr>
              <a:t> </a:t>
            </a:r>
            <a:endParaRPr lang="en-US" sz="2400" b="1" dirty="0" smtClean="0">
              <a:latin typeface="Century Gothic" panose="020B0502020202020204" pitchFamily="34" charset="0"/>
            </a:endParaRPr>
          </a:p>
          <a:p>
            <a:pPr marL="742950" lvl="1" indent="-285750">
              <a:buFont typeface="Arial" panose="020B0604020202020204" pitchFamily="34" charset="0"/>
              <a:buChar char="•"/>
            </a:pPr>
            <a:r>
              <a:rPr lang="en-US" sz="2200" dirty="0">
                <a:latin typeface="Century Gothic" panose="020B0502020202020204" pitchFamily="34" charset="0"/>
              </a:rPr>
              <a:t>E</a:t>
            </a:r>
            <a:r>
              <a:rPr lang="en-US" sz="2200" dirty="0" smtClean="0">
                <a:latin typeface="Century Gothic" panose="020B0502020202020204" pitchFamily="34" charset="0"/>
              </a:rPr>
              <a:t>lectronic </a:t>
            </a:r>
            <a:r>
              <a:rPr lang="en-US" sz="2200" dirty="0">
                <a:latin typeface="Century Gothic" panose="020B0502020202020204" pitchFamily="34" charset="0"/>
              </a:rPr>
              <a:t>diabetes </a:t>
            </a:r>
            <a:r>
              <a:rPr lang="en-US" sz="2200" dirty="0" smtClean="0">
                <a:latin typeface="Century Gothic" panose="020B0502020202020204" pitchFamily="34" charset="0"/>
              </a:rPr>
              <a:t>registry in 7 clinics in NY </a:t>
            </a:r>
          </a:p>
          <a:p>
            <a:pPr marL="742950" lvl="1" indent="-285750">
              <a:buFont typeface="Arial" panose="020B0604020202020204" pitchFamily="34" charset="0"/>
              <a:buChar char="•"/>
            </a:pPr>
            <a:r>
              <a:rPr lang="en-US" sz="2200" dirty="0" smtClean="0">
                <a:latin typeface="Century Gothic" panose="020B0502020202020204" pitchFamily="34" charset="0"/>
              </a:rPr>
              <a:t>With educational </a:t>
            </a:r>
            <a:r>
              <a:rPr lang="en-US" sz="2200" dirty="0">
                <a:latin typeface="Century Gothic" panose="020B0502020202020204" pitchFamily="34" charset="0"/>
              </a:rPr>
              <a:t>module </a:t>
            </a:r>
            <a:r>
              <a:rPr lang="en-US" sz="2200" dirty="0" smtClean="0">
                <a:latin typeface="Century Gothic" panose="020B0502020202020204" pitchFamily="34" charset="0"/>
              </a:rPr>
              <a:t>on the </a:t>
            </a:r>
            <a:r>
              <a:rPr lang="en-US" sz="2200" dirty="0">
                <a:latin typeface="Century Gothic" panose="020B0502020202020204" pitchFamily="34" charset="0"/>
              </a:rPr>
              <a:t>registry and </a:t>
            </a:r>
            <a:r>
              <a:rPr lang="en-US" sz="2200" dirty="0" smtClean="0">
                <a:latin typeface="Century Gothic" panose="020B0502020202020204" pitchFamily="34" charset="0"/>
              </a:rPr>
              <a:t>patient communication</a:t>
            </a:r>
            <a:r>
              <a:rPr lang="en-US" sz="2400" dirty="0" smtClean="0">
                <a:latin typeface="Century Gothic" panose="020B0502020202020204" pitchFamily="34" charset="0"/>
              </a:rPr>
              <a:t> </a:t>
            </a:r>
          </a:p>
          <a:p>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b="1" dirty="0" smtClean="0">
                <a:effectLst>
                  <a:outerShdw blurRad="38100" dist="38100" dir="2700000" algn="tl">
                    <a:srgbClr val="000000">
                      <a:alpha val="43137"/>
                    </a:srgbClr>
                  </a:outerShdw>
                </a:effectLst>
                <a:latin typeface="Century Gothic" panose="020B0502020202020204" pitchFamily="34" charset="0"/>
              </a:rPr>
              <a:t>Patients were:</a:t>
            </a:r>
          </a:p>
          <a:p>
            <a:pPr marL="742950" lvl="1" indent="-285750">
              <a:buFont typeface="Arial" panose="020B0604020202020204" pitchFamily="34" charset="0"/>
              <a:buChar char="•"/>
            </a:pPr>
            <a:r>
              <a:rPr lang="en-US" sz="2400" dirty="0" smtClean="0">
                <a:latin typeface="Century Gothic" panose="020B0502020202020204" pitchFamily="34" charset="0"/>
              </a:rPr>
              <a:t>1.4 </a:t>
            </a:r>
            <a:r>
              <a:rPr lang="en-US" sz="2400" dirty="0">
                <a:latin typeface="Century Gothic" panose="020B0502020202020204" pitchFamily="34" charset="0"/>
              </a:rPr>
              <a:t>times more likely to have A1C ≤ </a:t>
            </a:r>
            <a:r>
              <a:rPr lang="en-US" sz="2400" dirty="0" smtClean="0">
                <a:latin typeface="Century Gothic" panose="020B0502020202020204" pitchFamily="34" charset="0"/>
              </a:rPr>
              <a:t>9</a:t>
            </a:r>
          </a:p>
          <a:p>
            <a:pPr marL="742950" lvl="1" indent="-285750">
              <a:buFont typeface="Arial" panose="020B0604020202020204" pitchFamily="34" charset="0"/>
              <a:buChar char="•"/>
            </a:pPr>
            <a:r>
              <a:rPr lang="en-US" sz="2400" dirty="0" smtClean="0">
                <a:latin typeface="Century Gothic" panose="020B0502020202020204" pitchFamily="34" charset="0"/>
              </a:rPr>
              <a:t>Almost twice </a:t>
            </a:r>
            <a:r>
              <a:rPr lang="en-US" sz="2400" dirty="0">
                <a:latin typeface="Century Gothic" panose="020B0502020202020204" pitchFamily="34" charset="0"/>
              </a:rPr>
              <a:t>as likely to have LDL &lt; </a:t>
            </a:r>
            <a:r>
              <a:rPr lang="en-US" sz="2400" dirty="0" smtClean="0">
                <a:latin typeface="Century Gothic" panose="020B0502020202020204" pitchFamily="34" charset="0"/>
              </a:rPr>
              <a:t>100 </a:t>
            </a:r>
          </a:p>
          <a:p>
            <a:pPr marL="742950" lvl="1" indent="-285750">
              <a:buFont typeface="Arial" panose="020B0604020202020204" pitchFamily="34" charset="0"/>
              <a:buChar char="•"/>
            </a:pPr>
            <a:r>
              <a:rPr lang="en-US" sz="2400" dirty="0" smtClean="0">
                <a:latin typeface="Century Gothic" panose="020B0502020202020204" pitchFamily="34" charset="0"/>
              </a:rPr>
              <a:t>1.3 </a:t>
            </a:r>
            <a:r>
              <a:rPr lang="en-US" sz="2400" dirty="0">
                <a:latin typeface="Century Gothic" panose="020B0502020202020204" pitchFamily="34" charset="0"/>
              </a:rPr>
              <a:t>times more likely to have BP &lt; </a:t>
            </a:r>
            <a:r>
              <a:rPr lang="en-US" sz="2400" dirty="0" smtClean="0">
                <a:latin typeface="Century Gothic" panose="020B0502020202020204" pitchFamily="34" charset="0"/>
              </a:rPr>
              <a:t>140/90</a:t>
            </a:r>
            <a:r>
              <a:rPr lang="en-US" dirty="0" smtClean="0">
                <a:latin typeface="Century Gothic" panose="020B0502020202020204" pitchFamily="34" charset="0"/>
              </a:rPr>
              <a:t> </a:t>
            </a:r>
            <a:endParaRPr lang="en-US" sz="2200" dirty="0">
              <a:latin typeface="Century Gothic" panose="020B0502020202020204" pitchFamily="34" charset="0"/>
            </a:endParaRPr>
          </a:p>
        </p:txBody>
      </p:sp>
      <p:pic>
        <p:nvPicPr>
          <p:cNvPr id="19" name="Picture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562600"/>
            <a:ext cx="4343400" cy="1251060"/>
          </a:xfrm>
          <a:prstGeom prst="rect">
            <a:avLst/>
          </a:prstGeom>
        </p:spPr>
      </p:pic>
    </p:spTree>
    <p:extLst>
      <p:ext uri="{BB962C8B-B14F-4D97-AF65-F5344CB8AC3E}">
        <p14:creationId xmlns:p14="http://schemas.microsoft.com/office/powerpoint/2010/main" val="422167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584775"/>
          </a:xfrm>
          <a:prstGeom prst="rect">
            <a:avLst/>
          </a:prstGeom>
          <a:noFill/>
        </p:spPr>
        <p:txBody>
          <a:bodyPr wrap="square" rtlCol="0">
            <a:spAutoFit/>
          </a:bodyPr>
          <a:lstStyle/>
          <a:p>
            <a:r>
              <a:rPr lang="en-US" sz="3200" b="1" dirty="0" smtClean="0">
                <a:solidFill>
                  <a:schemeClr val="accent5"/>
                </a:solidFill>
                <a:effectLst>
                  <a:outerShdw blurRad="38100" dist="38100" dir="2700000" algn="tl">
                    <a:srgbClr val="000000">
                      <a:alpha val="43137"/>
                    </a:srgbClr>
                  </a:outerShdw>
                </a:effectLst>
                <a:latin typeface="Century Gothic" panose="020B0502020202020204" pitchFamily="34" charset="0"/>
              </a:rPr>
              <a:t>Diabetes Registries: At the Clinic Level</a:t>
            </a:r>
            <a:endParaRPr lang="en-US" sz="3200" b="1" dirty="0">
              <a:solidFill>
                <a:schemeClr val="accent5"/>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457200" y="995839"/>
            <a:ext cx="8382000" cy="4185761"/>
          </a:xfrm>
          <a:prstGeom prst="rect">
            <a:avLst/>
          </a:prstGeom>
          <a:noFill/>
        </p:spPr>
        <p:txBody>
          <a:bodyPr wrap="square" rtlCol="0">
            <a:spAutoFit/>
          </a:bodyPr>
          <a:lstStyle/>
          <a:p>
            <a:pPr>
              <a:defRPr/>
            </a:pPr>
            <a:r>
              <a:rPr lang="en-US" sz="2000" b="1" dirty="0">
                <a:latin typeface="Century Gothic" panose="020B0502020202020204" pitchFamily="34" charset="0"/>
              </a:rPr>
              <a:t>Impact of a Diabetes Electronic Management System on Patient Care in a Community </a:t>
            </a:r>
            <a:r>
              <a:rPr lang="en-US" sz="2000" b="1" dirty="0" smtClean="0">
                <a:latin typeface="Century Gothic" panose="020B0502020202020204" pitchFamily="34" charset="0"/>
              </a:rPr>
              <a:t>Clinic</a:t>
            </a:r>
          </a:p>
          <a:p>
            <a:pPr>
              <a:defRPr/>
            </a:pPr>
            <a:r>
              <a:rPr lang="en-US" dirty="0" smtClean="0">
                <a:latin typeface="Century Gothic" panose="020B0502020202020204" pitchFamily="34" charset="0"/>
              </a:rPr>
              <a:t>East, J. </a:t>
            </a:r>
            <a:r>
              <a:rPr lang="en-US" dirty="0">
                <a:latin typeface="Century Gothic" panose="020B0502020202020204" pitchFamily="34" charset="0"/>
              </a:rPr>
              <a:t>(2003). </a:t>
            </a:r>
            <a:r>
              <a:rPr lang="en-US" u="sng" dirty="0">
                <a:solidFill>
                  <a:schemeClr val="accent5"/>
                </a:solidFill>
                <a:latin typeface="Century Gothic" panose="020B0502020202020204" pitchFamily="34" charset="0"/>
              </a:rPr>
              <a:t>American Journal of Medical Quality</a:t>
            </a:r>
            <a:r>
              <a:rPr lang="en-US" dirty="0">
                <a:latin typeface="Century Gothic" panose="020B0502020202020204" pitchFamily="34" charset="0"/>
              </a:rPr>
              <a:t> </a:t>
            </a:r>
            <a:endParaRPr lang="en-US" dirty="0" smtClean="0">
              <a:latin typeface="Century Gothic" panose="020B0502020202020204" pitchFamily="34" charset="0"/>
            </a:endParaRPr>
          </a:p>
          <a:p>
            <a:pPr>
              <a:defRPr/>
            </a:pPr>
            <a:endParaRPr lang="en-US" sz="2000" dirty="0">
              <a:latin typeface="Century Gothic" panose="020B0502020202020204" pitchFamily="34" charset="0"/>
            </a:endParaRPr>
          </a:p>
          <a:p>
            <a:pPr marL="285750" indent="-285750">
              <a:buFont typeface="Wingdings" panose="05000000000000000000" pitchFamily="2" charset="2"/>
              <a:buChar char="Ø"/>
              <a:defRPr/>
            </a:pPr>
            <a:r>
              <a:rPr lang="en-US" dirty="0" smtClean="0">
                <a:latin typeface="Century Gothic" panose="020B0502020202020204" pitchFamily="34" charset="0"/>
              </a:rPr>
              <a:t>82 </a:t>
            </a:r>
            <a:r>
              <a:rPr lang="en-US" dirty="0">
                <a:latin typeface="Century Gothic" panose="020B0502020202020204" pitchFamily="34" charset="0"/>
              </a:rPr>
              <a:t>patients at a community clinic </a:t>
            </a:r>
            <a:r>
              <a:rPr lang="en-US" dirty="0" smtClean="0">
                <a:latin typeface="Century Gothic" panose="020B0502020202020204" pitchFamily="34" charset="0"/>
              </a:rPr>
              <a:t>(managed in a registry</a:t>
            </a:r>
            <a:r>
              <a:rPr lang="en-US" dirty="0">
                <a:latin typeface="Century Gothic" panose="020B0502020202020204" pitchFamily="34" charset="0"/>
              </a:rPr>
              <a:t>) compared to 63 patients in same practice group </a:t>
            </a:r>
            <a:r>
              <a:rPr lang="en-US" dirty="0" smtClean="0">
                <a:latin typeface="Century Gothic" panose="020B0502020202020204" pitchFamily="34" charset="0"/>
              </a:rPr>
              <a:t>(outside of the registry)</a:t>
            </a:r>
            <a:br>
              <a:rPr lang="en-US" dirty="0" smtClean="0">
                <a:latin typeface="Century Gothic" panose="020B0502020202020204" pitchFamily="34" charset="0"/>
              </a:rPr>
            </a:br>
            <a:endParaRPr lang="en-US" dirty="0" smtClean="0">
              <a:latin typeface="Century Gothic" panose="020B0502020202020204" pitchFamily="34" charset="0"/>
            </a:endParaRPr>
          </a:p>
          <a:p>
            <a:pPr marL="285750" indent="-285750">
              <a:buFont typeface="Wingdings" panose="05000000000000000000" pitchFamily="2" charset="2"/>
              <a:buChar char="Ø"/>
              <a:defRPr/>
            </a:pPr>
            <a:r>
              <a:rPr lang="en-US" dirty="0" smtClean="0">
                <a:latin typeface="Century Gothic" panose="020B0502020202020204" pitchFamily="34" charset="0"/>
              </a:rPr>
              <a:t>Significant </a:t>
            </a:r>
            <a:r>
              <a:rPr lang="en-US" dirty="0">
                <a:latin typeface="Century Gothic" panose="020B0502020202020204" pitchFamily="34" charset="0"/>
              </a:rPr>
              <a:t>increases </a:t>
            </a:r>
            <a:r>
              <a:rPr lang="en-US" dirty="0" smtClean="0">
                <a:latin typeface="Century Gothic" panose="020B0502020202020204" pitchFamily="34" charset="0"/>
              </a:rPr>
              <a:t>in percentage of registry patients receiving evidenced-based care. None observed in comparison group. </a:t>
            </a:r>
            <a:r>
              <a:rPr lang="en-US" sz="2400" dirty="0" smtClean="0">
                <a:latin typeface="Century Gothic" panose="020B0502020202020204" pitchFamily="34" charset="0"/>
              </a:rPr>
              <a:t/>
            </a:r>
            <a:br>
              <a:rPr lang="en-US" sz="2400" dirty="0" smtClean="0">
                <a:latin typeface="Century Gothic" panose="020B0502020202020204" pitchFamily="34" charset="0"/>
              </a:rPr>
            </a:br>
            <a:endParaRPr lang="en-US" sz="1000" dirty="0">
              <a:latin typeface="Century Gothic" panose="020B0502020202020204" pitchFamily="34" charset="0"/>
            </a:endParaRPr>
          </a:p>
          <a:p>
            <a:pPr lvl="2">
              <a:defRPr/>
            </a:pPr>
            <a:r>
              <a:rPr lang="en-US" dirty="0">
                <a:latin typeface="Century Gothic" panose="020B0502020202020204" pitchFamily="34" charset="0"/>
              </a:rPr>
              <a:t>serum </a:t>
            </a:r>
            <a:r>
              <a:rPr lang="en-US" dirty="0" err="1">
                <a:latin typeface="Century Gothic" panose="020B0502020202020204" pitchFamily="34" charset="0"/>
              </a:rPr>
              <a:t>creatinine</a:t>
            </a:r>
            <a:r>
              <a:rPr lang="en-US" dirty="0">
                <a:latin typeface="Century Gothic" panose="020B0502020202020204" pitchFamily="34" charset="0"/>
              </a:rPr>
              <a:t>, lipid, </a:t>
            </a:r>
            <a:r>
              <a:rPr lang="en-US" dirty="0" smtClean="0">
                <a:latin typeface="Century Gothic" panose="020B0502020202020204" pitchFamily="34" charset="0"/>
              </a:rPr>
              <a:t>and hemoglobin </a:t>
            </a:r>
            <a:r>
              <a:rPr lang="en-US" dirty="0">
                <a:latin typeface="Century Gothic" panose="020B0502020202020204" pitchFamily="34" charset="0"/>
              </a:rPr>
              <a:t>A1C </a:t>
            </a:r>
            <a:r>
              <a:rPr lang="en-US" dirty="0" smtClean="0">
                <a:latin typeface="Century Gothic" panose="020B0502020202020204" pitchFamily="34" charset="0"/>
              </a:rPr>
              <a:t>tests</a:t>
            </a:r>
            <a:br>
              <a:rPr lang="en-US" dirty="0" smtClean="0">
                <a:latin typeface="Century Gothic" panose="020B0502020202020204" pitchFamily="34" charset="0"/>
              </a:rPr>
            </a:br>
            <a:endParaRPr lang="en-US" dirty="0">
              <a:latin typeface="Century Gothic" panose="020B0502020202020204" pitchFamily="34" charset="0"/>
            </a:endParaRPr>
          </a:p>
          <a:p>
            <a:pPr lvl="2">
              <a:defRPr/>
            </a:pPr>
            <a:r>
              <a:rPr lang="en-US" dirty="0">
                <a:latin typeface="Century Gothic" panose="020B0502020202020204" pitchFamily="34" charset="0"/>
              </a:rPr>
              <a:t>foot and retinal </a:t>
            </a:r>
            <a:r>
              <a:rPr lang="en-US" dirty="0" smtClean="0">
                <a:latin typeface="Century Gothic" panose="020B0502020202020204" pitchFamily="34" charset="0"/>
              </a:rPr>
              <a:t>examinations</a:t>
            </a:r>
          </a:p>
          <a:p>
            <a:pPr lvl="2">
              <a:defRPr/>
            </a:pPr>
            <a:endParaRPr lang="en-US" sz="1600" dirty="0">
              <a:latin typeface="Century Gothic" panose="020B0502020202020204" pitchFamily="34" charset="0"/>
            </a:endParaRPr>
          </a:p>
          <a:p>
            <a:pPr lvl="2">
              <a:defRPr/>
            </a:pPr>
            <a:r>
              <a:rPr lang="en-US" dirty="0">
                <a:latin typeface="Century Gothic" panose="020B0502020202020204" pitchFamily="34" charset="0"/>
              </a:rPr>
              <a:t>patient establishment of self-management </a:t>
            </a:r>
            <a:r>
              <a:rPr lang="en-US" dirty="0" smtClean="0">
                <a:latin typeface="Century Gothic" panose="020B0502020202020204" pitchFamily="34" charset="0"/>
              </a:rPr>
              <a:t>goals</a:t>
            </a:r>
            <a:endParaRPr lang="en-US" sz="2200" dirty="0">
              <a:latin typeface="Century Gothic" panose="020B0502020202020204" pitchFamily="34" charset="0"/>
            </a:endParaRPr>
          </a:p>
        </p:txBody>
      </p:sp>
      <p:pic>
        <p:nvPicPr>
          <p:cNvPr id="19" name="Picture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562600"/>
            <a:ext cx="4343400" cy="1251060"/>
          </a:xfrm>
          <a:prstGeom prst="rect">
            <a:avLst/>
          </a:prstGeom>
        </p:spPr>
      </p:pic>
      <p:sp>
        <p:nvSpPr>
          <p:cNvPr id="15" name="Up Arrow 14"/>
          <p:cNvSpPr/>
          <p:nvPr/>
        </p:nvSpPr>
        <p:spPr>
          <a:xfrm>
            <a:off x="1219200" y="3773031"/>
            <a:ext cx="152400" cy="2655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a:off x="1219200" y="4306431"/>
            <a:ext cx="152400" cy="2655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1219200" y="4839831"/>
            <a:ext cx="152400" cy="2655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194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584775"/>
          </a:xfrm>
          <a:prstGeom prst="rect">
            <a:avLst/>
          </a:prstGeom>
          <a:noFill/>
        </p:spPr>
        <p:txBody>
          <a:bodyPr wrap="square" rtlCol="0">
            <a:spAutoFit/>
          </a:bodyPr>
          <a:lstStyle/>
          <a:p>
            <a:r>
              <a:rPr lang="en-US" sz="3200" b="1" dirty="0" smtClean="0">
                <a:solidFill>
                  <a:schemeClr val="accent5"/>
                </a:solidFill>
                <a:effectLst>
                  <a:outerShdw blurRad="38100" dist="38100" dir="2700000" algn="tl">
                    <a:srgbClr val="000000">
                      <a:alpha val="43137"/>
                    </a:srgbClr>
                  </a:outerShdw>
                </a:effectLst>
                <a:latin typeface="Century Gothic" panose="020B0502020202020204" pitchFamily="34" charset="0"/>
              </a:rPr>
              <a:t>Diabetes Registries: Clinic Level (cont.)</a:t>
            </a:r>
            <a:endParaRPr lang="en-US" sz="3200" b="1" dirty="0">
              <a:solidFill>
                <a:schemeClr val="accent5"/>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457200" y="1158240"/>
            <a:ext cx="8001000" cy="4124206"/>
          </a:xfrm>
          <a:prstGeom prst="rect">
            <a:avLst/>
          </a:prstGeom>
          <a:noFill/>
        </p:spPr>
        <p:txBody>
          <a:bodyPr wrap="square" rtlCol="0">
            <a:spAutoFit/>
          </a:bodyPr>
          <a:lstStyle/>
          <a:p>
            <a:pPr>
              <a:defRPr/>
            </a:pPr>
            <a:r>
              <a:rPr lang="en-US" sz="2400" dirty="0" smtClean="0">
                <a:latin typeface="Century Gothic" panose="020B0502020202020204" pitchFamily="34" charset="0"/>
              </a:rPr>
              <a:t>East, 2003: </a:t>
            </a:r>
          </a:p>
          <a:p>
            <a:pPr>
              <a:defRPr/>
            </a:pPr>
            <a:endParaRPr lang="en-US" sz="2400" dirty="0" smtClean="0">
              <a:latin typeface="Century Gothic" panose="020B0502020202020204" pitchFamily="34" charset="0"/>
            </a:endParaRPr>
          </a:p>
          <a:p>
            <a:pPr marL="342900" indent="-342900">
              <a:buFont typeface="Wingdings" panose="05000000000000000000" pitchFamily="2" charset="2"/>
              <a:buChar char="q"/>
              <a:defRPr/>
            </a:pPr>
            <a:r>
              <a:rPr lang="en-US" sz="2400" dirty="0" smtClean="0">
                <a:latin typeface="Century Gothic" panose="020B0502020202020204" pitchFamily="34" charset="0"/>
              </a:rPr>
              <a:t>Overall </a:t>
            </a:r>
            <a:r>
              <a:rPr lang="en-US" sz="2400" dirty="0">
                <a:latin typeface="Century Gothic" panose="020B0502020202020204" pitchFamily="34" charset="0"/>
              </a:rPr>
              <a:t>completion of evidence-based care processes increased by 26% in the intervention group </a:t>
            </a:r>
            <a:endParaRPr lang="en-US" sz="2400" dirty="0" smtClean="0">
              <a:latin typeface="Century Gothic" panose="020B0502020202020204" pitchFamily="34" charset="0"/>
            </a:endParaRPr>
          </a:p>
          <a:p>
            <a:pPr marL="800100" lvl="1" indent="-342900">
              <a:buFont typeface="Wingdings" panose="05000000000000000000" pitchFamily="2" charset="2"/>
              <a:buChar char="Ø"/>
              <a:defRPr/>
            </a:pPr>
            <a:r>
              <a:rPr lang="en-US" sz="2400" dirty="0" smtClean="0">
                <a:latin typeface="Century Gothic" panose="020B0502020202020204" pitchFamily="34" charset="0"/>
              </a:rPr>
              <a:t>3% of the time </a:t>
            </a:r>
            <a:r>
              <a:rPr lang="en-US" sz="2400" dirty="0">
                <a:latin typeface="Century Gothic" panose="020B0502020202020204" pitchFamily="34" charset="0"/>
              </a:rPr>
              <a:t>in the comparison </a:t>
            </a:r>
            <a:r>
              <a:rPr lang="en-US" sz="2400" dirty="0" smtClean="0">
                <a:latin typeface="Century Gothic" panose="020B0502020202020204" pitchFamily="34" charset="0"/>
              </a:rPr>
              <a:t>group</a:t>
            </a:r>
            <a:br>
              <a:rPr lang="en-US" sz="2400" dirty="0" smtClean="0">
                <a:latin typeface="Century Gothic" panose="020B0502020202020204" pitchFamily="34" charset="0"/>
              </a:rPr>
            </a:br>
            <a:endParaRPr lang="en-US" sz="2400" dirty="0">
              <a:latin typeface="Century Gothic" panose="020B0502020202020204" pitchFamily="34" charset="0"/>
            </a:endParaRPr>
          </a:p>
          <a:p>
            <a:pPr marL="342900" indent="-342900">
              <a:buFont typeface="Wingdings" panose="05000000000000000000" pitchFamily="2" charset="2"/>
              <a:buChar char="q"/>
              <a:defRPr/>
            </a:pPr>
            <a:r>
              <a:rPr lang="en-US" sz="2400" dirty="0">
                <a:latin typeface="Century Gothic" panose="020B0502020202020204" pitchFamily="34" charset="0"/>
              </a:rPr>
              <a:t>Adherence to care standards occurred 82% of the time in the intervention </a:t>
            </a:r>
            <a:r>
              <a:rPr lang="en-US" sz="2400" dirty="0" smtClean="0">
                <a:latin typeface="Century Gothic" panose="020B0502020202020204" pitchFamily="34" charset="0"/>
              </a:rPr>
              <a:t>group</a:t>
            </a:r>
          </a:p>
          <a:p>
            <a:pPr marL="800100" lvl="1" indent="-342900">
              <a:buFont typeface="Wingdings" panose="05000000000000000000" pitchFamily="2" charset="2"/>
              <a:buChar char="Ø"/>
              <a:defRPr/>
            </a:pPr>
            <a:r>
              <a:rPr lang="en-US" sz="2400" dirty="0" smtClean="0">
                <a:latin typeface="Century Gothic" panose="020B0502020202020204" pitchFamily="34" charset="0"/>
              </a:rPr>
              <a:t>51</a:t>
            </a:r>
            <a:r>
              <a:rPr lang="en-US" sz="2400" dirty="0">
                <a:latin typeface="Century Gothic" panose="020B0502020202020204" pitchFamily="34" charset="0"/>
              </a:rPr>
              <a:t>% of the time in the comparison </a:t>
            </a:r>
            <a:r>
              <a:rPr lang="en-US" sz="2400" dirty="0" smtClean="0">
                <a:latin typeface="Century Gothic" panose="020B0502020202020204" pitchFamily="34" charset="0"/>
              </a:rPr>
              <a:t>group</a:t>
            </a:r>
            <a:endParaRPr lang="en-US" sz="2400" dirty="0">
              <a:latin typeface="Century Gothic" panose="020B0502020202020204" pitchFamily="34" charset="0"/>
            </a:endParaRPr>
          </a:p>
          <a:p>
            <a:endParaRPr lang="en-US" sz="2200" dirty="0">
              <a:latin typeface="Century Gothic" panose="020B0502020202020204" pitchFamily="34" charset="0"/>
            </a:endParaRPr>
          </a:p>
        </p:txBody>
      </p:sp>
      <p:pic>
        <p:nvPicPr>
          <p:cNvPr id="19" name="Picture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562600"/>
            <a:ext cx="4343400" cy="1251060"/>
          </a:xfrm>
          <a:prstGeom prst="rect">
            <a:avLst/>
          </a:prstGeom>
        </p:spPr>
      </p:pic>
    </p:spTree>
    <p:extLst>
      <p:ext uri="{BB962C8B-B14F-4D97-AF65-F5344CB8AC3E}">
        <p14:creationId xmlns:p14="http://schemas.microsoft.com/office/powerpoint/2010/main" val="2367386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457200" y="228600"/>
            <a:ext cx="6400800" cy="381000"/>
          </a:xfrm>
          <a:prstGeom prst="rect">
            <a:avLst/>
          </a:prstGeom>
        </p:spPr>
        <p:txBody>
          <a:bodyPr/>
          <a:lstStyle/>
          <a:p>
            <a:pPr marL="0" indent="0">
              <a:buNone/>
            </a:pPr>
            <a:r>
              <a:rPr lang="en-US" sz="3600" dirty="0" smtClean="0"/>
              <a:t>Today’s Presentation </a:t>
            </a:r>
            <a:endParaRPr lang="en-US" sz="3600" dirty="0"/>
          </a:p>
        </p:txBody>
      </p:sp>
      <p:graphicFrame>
        <p:nvGraphicFramePr>
          <p:cNvPr id="30" name="Table Placeholder 29"/>
          <p:cNvGraphicFramePr>
            <a:graphicFrameLocks noGrp="1"/>
          </p:cNvGraphicFramePr>
          <p:nvPr>
            <p:ph type="tbl" sz="quarter" idx="4294967295"/>
            <p:extLst>
              <p:ext uri="{D42A27DB-BD31-4B8C-83A1-F6EECF244321}">
                <p14:modId xmlns:p14="http://schemas.microsoft.com/office/powerpoint/2010/main" val="157042673"/>
              </p:ext>
            </p:extLst>
          </p:nvPr>
        </p:nvGraphicFramePr>
        <p:xfrm>
          <a:off x="685800" y="1371600"/>
          <a:ext cx="7543800" cy="3659623"/>
        </p:xfrm>
        <a:graphic>
          <a:graphicData uri="http://schemas.openxmlformats.org/drawingml/2006/table">
            <a:tbl>
              <a:tblPr firstRow="1" bandRow="1">
                <a:tableStyleId>{7DF18680-E054-41AD-8BC1-D1AEF772440D}</a:tableStyleId>
              </a:tblPr>
              <a:tblGrid>
                <a:gridCol w="7543800"/>
              </a:tblGrid>
              <a:tr h="303451">
                <a:tc>
                  <a:txBody>
                    <a:bodyPr/>
                    <a:lstStyle/>
                    <a:p>
                      <a:pPr algn="ctr"/>
                      <a:endParaRPr lang="en-US" sz="1400" dirty="0"/>
                    </a:p>
                  </a:txBody>
                  <a:tcPr anchor="ctr"/>
                </a:tc>
              </a:tr>
              <a:tr h="455177">
                <a:tc>
                  <a:txBody>
                    <a:bodyPr/>
                    <a:lstStyle/>
                    <a:p>
                      <a:pPr algn="l"/>
                      <a:r>
                        <a:rPr lang="en-US" sz="2000" dirty="0" smtClean="0"/>
                        <a:t>Diabetes</a:t>
                      </a:r>
                      <a:r>
                        <a:rPr lang="en-US" sz="2000" baseline="0" dirty="0" smtClean="0"/>
                        <a:t> </a:t>
                      </a:r>
                      <a:r>
                        <a:rPr lang="en-US" sz="2000" dirty="0" smtClean="0"/>
                        <a:t>as a public health crisis </a:t>
                      </a:r>
                    </a:p>
                  </a:txBody>
                  <a:tcPr anchor="ctr"/>
                </a:tc>
              </a:tr>
              <a:tr h="394487">
                <a:tc>
                  <a:txBody>
                    <a:bodyPr/>
                    <a:lstStyle/>
                    <a:p>
                      <a:pPr algn="l"/>
                      <a:r>
                        <a:rPr lang="en-US" sz="2000" dirty="0" smtClean="0"/>
                        <a:t>UIC Diabetes Care Coordination</a:t>
                      </a:r>
                      <a:r>
                        <a:rPr lang="en-US" sz="2000" baseline="0" dirty="0" smtClean="0"/>
                        <a:t> &amp; Registry Study </a:t>
                      </a:r>
                      <a:endParaRPr lang="en-US" sz="2000" dirty="0"/>
                    </a:p>
                  </a:txBody>
                  <a:tcPr anchor="ctr"/>
                </a:tc>
              </a:tr>
              <a:tr h="443983">
                <a:tc>
                  <a:txBody>
                    <a:bodyPr/>
                    <a:lstStyle/>
                    <a:p>
                      <a:pPr algn="l"/>
                      <a:r>
                        <a:rPr lang="en-US" sz="2000" dirty="0" smtClean="0"/>
                        <a:t>Registry</a:t>
                      </a:r>
                      <a:r>
                        <a:rPr lang="en-US" sz="2000" baseline="0" dirty="0" smtClean="0"/>
                        <a:t> review; </a:t>
                      </a:r>
                      <a:r>
                        <a:rPr lang="en-US" sz="2000" dirty="0" smtClean="0"/>
                        <a:t>Diabetes</a:t>
                      </a:r>
                      <a:r>
                        <a:rPr lang="en-US" sz="2000" baseline="0" dirty="0" smtClean="0"/>
                        <a:t> </a:t>
                      </a:r>
                      <a:r>
                        <a:rPr lang="en-US" sz="2000" baseline="0" dirty="0" smtClean="0"/>
                        <a:t>Standards of Care</a:t>
                      </a:r>
                      <a:endParaRPr lang="en-US" sz="2000" dirty="0"/>
                    </a:p>
                  </a:txBody>
                  <a:tcPr anchor="ctr"/>
                </a:tc>
              </a:tr>
              <a:tr h="394487">
                <a:tc>
                  <a:txBody>
                    <a:bodyPr/>
                    <a:lstStyle/>
                    <a:p>
                      <a:pPr algn="l"/>
                      <a:r>
                        <a:rPr lang="en-US" sz="2000" dirty="0" smtClean="0"/>
                        <a:t>The</a:t>
                      </a:r>
                      <a:r>
                        <a:rPr lang="en-US" sz="2000" baseline="0" dirty="0" smtClean="0"/>
                        <a:t> case for registries: benefits and evidence</a:t>
                      </a:r>
                      <a:endParaRPr lang="en-US" sz="2000" dirty="0"/>
                    </a:p>
                  </a:txBody>
                  <a:tcPr anchor="ctr"/>
                </a:tc>
              </a:tr>
              <a:tr h="565903">
                <a:tc>
                  <a:txBody>
                    <a:bodyPr/>
                    <a:lstStyle/>
                    <a:p>
                      <a:pPr algn="l"/>
                      <a:r>
                        <a:rPr lang="en-US" sz="2000" dirty="0" smtClean="0"/>
                        <a:t>Registry </a:t>
                      </a:r>
                      <a:r>
                        <a:rPr lang="en-US" sz="2000" dirty="0" smtClean="0"/>
                        <a:t>platforms</a:t>
                      </a:r>
                      <a:r>
                        <a:rPr lang="en-US" sz="2000" baseline="0" dirty="0" smtClean="0"/>
                        <a:t> and content </a:t>
                      </a:r>
                      <a:endParaRPr lang="en-US" sz="2000" dirty="0"/>
                    </a:p>
                  </a:txBody>
                  <a:tcPr anchor="ctr"/>
                </a:tc>
              </a:tr>
              <a:tr h="394487">
                <a:tc>
                  <a:txBody>
                    <a:bodyPr/>
                    <a:lstStyle/>
                    <a:p>
                      <a:pPr algn="l"/>
                      <a:r>
                        <a:rPr lang="en-US" sz="2000" dirty="0" smtClean="0"/>
                        <a:t>Using a</a:t>
                      </a:r>
                      <a:r>
                        <a:rPr lang="en-US" sz="2000" baseline="0" dirty="0" smtClean="0"/>
                        <a:t> registry to support population management </a:t>
                      </a:r>
                      <a:r>
                        <a:rPr lang="en-US" sz="2000" u="sng" baseline="0" dirty="0" smtClean="0"/>
                        <a:t>and</a:t>
                      </a:r>
                      <a:r>
                        <a:rPr lang="en-US" sz="2000" baseline="0" dirty="0" smtClean="0"/>
                        <a:t> self-management </a:t>
                      </a:r>
                      <a:endParaRPr lang="en-US" sz="2000" dirty="0"/>
                    </a:p>
                  </a:txBody>
                  <a:tcPr anchor="ctr"/>
                </a:tc>
              </a:tr>
              <a:tr h="394487">
                <a:tc>
                  <a:txBody>
                    <a:bodyPr/>
                    <a:lstStyle/>
                    <a:p>
                      <a:pPr algn="l"/>
                      <a:r>
                        <a:rPr lang="en-US" sz="2000" dirty="0" smtClean="0"/>
                        <a:t>Considering</a:t>
                      </a:r>
                      <a:r>
                        <a:rPr lang="en-US" sz="2000" baseline="0" dirty="0" smtClean="0"/>
                        <a:t> key barriers </a:t>
                      </a:r>
                      <a:endParaRPr lang="en-US" sz="2000" dirty="0"/>
                    </a:p>
                  </a:txBody>
                  <a:tcPr anchor="ctr"/>
                </a:tc>
              </a:tr>
            </a:tbl>
          </a:graphicData>
        </a:graphic>
      </p:graphicFrame>
      <p:pic>
        <p:nvPicPr>
          <p:cNvPr id="11" name="Picture Placeholder 10"/>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24771" b="24771"/>
          <a:stretch>
            <a:fillRect/>
          </a:stretch>
        </p:blipFill>
        <p:spPr>
          <a:xfrm>
            <a:off x="3200400" y="5606940"/>
            <a:ext cx="5791200" cy="12510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86800" cy="461665"/>
          </a:xfrm>
          <a:prstGeom prst="rect">
            <a:avLst/>
          </a:prstGeom>
          <a:noFill/>
        </p:spPr>
        <p:txBody>
          <a:bodyPr wrap="square" rtlCol="0">
            <a:spAutoFit/>
          </a:bodyPr>
          <a:lstStyle/>
          <a:p>
            <a:r>
              <a:rPr lang="en-US" sz="2400" b="1" u="sng" dirty="0" smtClean="0">
                <a:effectLst>
                  <a:outerShdw blurRad="38100" dist="38100" dir="2700000" algn="tl">
                    <a:srgbClr val="000000">
                      <a:alpha val="43137"/>
                    </a:srgbClr>
                  </a:outerShdw>
                </a:effectLst>
                <a:latin typeface="Century Gothic" panose="020B0502020202020204" pitchFamily="34" charset="0"/>
              </a:rPr>
              <a:t>Okay, but why not just use an Electronic Health Record?</a:t>
            </a:r>
            <a:r>
              <a:rPr lang="en-US" sz="2400" u="sng" dirty="0" smtClean="0">
                <a:latin typeface="Century Gothic" panose="020B0502020202020204" pitchFamily="34" charset="0"/>
              </a:rPr>
              <a:t> </a:t>
            </a:r>
            <a:endParaRPr lang="en-US" sz="2400" u="sng" dirty="0">
              <a:latin typeface="Century Gothic" panose="020B0502020202020204" pitchFamily="34" charset="0"/>
            </a:endParaRPr>
          </a:p>
        </p:txBody>
      </p:sp>
      <p:sp>
        <p:nvSpPr>
          <p:cNvPr id="3" name="TextBox 2"/>
          <p:cNvSpPr txBox="1"/>
          <p:nvPr/>
        </p:nvSpPr>
        <p:spPr>
          <a:xfrm>
            <a:off x="533400" y="990600"/>
            <a:ext cx="8305800" cy="4585871"/>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latin typeface="Century Gothic" panose="020B0502020202020204" pitchFamily="34" charset="0"/>
              </a:rPr>
              <a:t>Most EHRs are not built to function </a:t>
            </a:r>
            <a:r>
              <a:rPr lang="en-US" sz="2400" dirty="0">
                <a:latin typeface="Century Gothic" panose="020B0502020202020204" pitchFamily="34" charset="0"/>
              </a:rPr>
              <a:t>as </a:t>
            </a:r>
            <a:r>
              <a:rPr lang="en-US" sz="2400" dirty="0" smtClean="0">
                <a:latin typeface="Century Gothic" panose="020B0502020202020204" pitchFamily="34" charset="0"/>
              </a:rPr>
              <a:t>registries, so can’t support population-based care</a:t>
            </a:r>
          </a:p>
          <a:p>
            <a:pPr marL="342900" indent="-342900">
              <a:buFont typeface="Wingdings" panose="05000000000000000000" pitchFamily="2" charset="2"/>
              <a:buChar char="q"/>
            </a:pPr>
            <a:r>
              <a:rPr lang="en-US" sz="2400" dirty="0" smtClean="0">
                <a:latin typeface="Century Gothic" panose="020B0502020202020204" pitchFamily="34" charset="0"/>
              </a:rPr>
              <a:t>It can take years (if ever) for system-wide reporting from an EHR </a:t>
            </a:r>
          </a:p>
          <a:p>
            <a:pPr marL="342900" indent="-342900">
              <a:buFont typeface="Wingdings" panose="05000000000000000000" pitchFamily="2" charset="2"/>
              <a:buChar char="q"/>
            </a:pPr>
            <a:r>
              <a:rPr lang="en-US" sz="2400" dirty="0" smtClean="0">
                <a:latin typeface="Century Gothic" panose="020B0502020202020204" pitchFamily="34" charset="0"/>
              </a:rPr>
              <a:t>A registry is relatively easy and inexpensive</a:t>
            </a:r>
          </a:p>
          <a:p>
            <a:pPr marL="800100" lvl="1" indent="-342900">
              <a:buFont typeface="Arial" panose="020B0604020202020204" pitchFamily="34" charset="0"/>
              <a:buChar char="•"/>
            </a:pPr>
            <a:r>
              <a:rPr lang="en-US" sz="2000" dirty="0" smtClean="0">
                <a:latin typeface="Century Gothic" panose="020B0502020202020204" pitchFamily="34" charset="0"/>
              </a:rPr>
              <a:t>Can have nearly immediate impact on clinic practice and client engagement &amp; outcomes</a:t>
            </a:r>
          </a:p>
          <a:p>
            <a:pPr marL="342900" indent="-342900">
              <a:buFont typeface="Wingdings" panose="05000000000000000000" pitchFamily="2" charset="2"/>
              <a:buChar char="q"/>
            </a:pPr>
            <a:r>
              <a:rPr lang="en-US" sz="2400" dirty="0" smtClean="0">
                <a:latin typeface="Century Gothic" panose="020B0502020202020204" pitchFamily="34" charset="0"/>
              </a:rPr>
              <a:t>It can be instructive to </a:t>
            </a:r>
            <a:r>
              <a:rPr lang="en-US" sz="2400" dirty="0">
                <a:latin typeface="Century Gothic" panose="020B0502020202020204" pitchFamily="34" charset="0"/>
              </a:rPr>
              <a:t>learn </a:t>
            </a:r>
            <a:r>
              <a:rPr lang="en-US" sz="2400" dirty="0" smtClean="0">
                <a:latin typeface="Century Gothic" panose="020B0502020202020204" pitchFamily="34" charset="0"/>
              </a:rPr>
              <a:t>population-based care parameters </a:t>
            </a:r>
            <a:r>
              <a:rPr lang="en-US" sz="2400" u="sng" dirty="0" smtClean="0">
                <a:latin typeface="Century Gothic" panose="020B0502020202020204" pitchFamily="34" charset="0"/>
              </a:rPr>
              <a:t>prior</a:t>
            </a:r>
            <a:r>
              <a:rPr lang="en-US" sz="2400" dirty="0" smtClean="0">
                <a:latin typeface="Century Gothic" panose="020B0502020202020204" pitchFamily="34" charset="0"/>
              </a:rPr>
              <a:t> </a:t>
            </a:r>
            <a:r>
              <a:rPr lang="en-US" sz="2400" dirty="0">
                <a:latin typeface="Century Gothic" panose="020B0502020202020204" pitchFamily="34" charset="0"/>
              </a:rPr>
              <a:t>to implementing an </a:t>
            </a:r>
            <a:r>
              <a:rPr lang="en-US" sz="2400" dirty="0" smtClean="0">
                <a:latin typeface="Century Gothic" panose="020B0502020202020204" pitchFamily="34" charset="0"/>
              </a:rPr>
              <a:t>EHR via a registry</a:t>
            </a:r>
          </a:p>
          <a:p>
            <a:pPr marL="800100" lvl="1" indent="-342900">
              <a:buFont typeface="Arial" panose="020B0604020202020204" pitchFamily="34" charset="0"/>
              <a:buChar char="•"/>
            </a:pPr>
            <a:r>
              <a:rPr lang="en-US" sz="2000" dirty="0" smtClean="0">
                <a:latin typeface="Century Gothic" panose="020B0502020202020204" pitchFamily="34" charset="0"/>
              </a:rPr>
              <a:t>Allows you to design EHR </a:t>
            </a:r>
            <a:r>
              <a:rPr lang="en-US" sz="2000" dirty="0">
                <a:latin typeface="Century Gothic" panose="020B0502020202020204" pitchFamily="34" charset="0"/>
              </a:rPr>
              <a:t>processes </a:t>
            </a:r>
            <a:r>
              <a:rPr lang="en-US" sz="2000" dirty="0" smtClean="0">
                <a:latin typeface="Century Gothic" panose="020B0502020202020204" pitchFamily="34" charset="0"/>
              </a:rPr>
              <a:t>to support needs identified by registry use</a:t>
            </a:r>
          </a:p>
          <a:p>
            <a:pPr marL="342900" indent="-342900">
              <a:buFont typeface="Wingdings" panose="05000000000000000000" pitchFamily="2" charset="2"/>
              <a:buChar char="q"/>
            </a:pPr>
            <a:endParaRPr lang="en-US" sz="2000" dirty="0">
              <a:latin typeface="Century Gothic" panose="020B0502020202020204" pitchFamily="34" charset="0"/>
            </a:endParaRPr>
          </a:p>
        </p:txBody>
      </p:sp>
      <p:sp>
        <p:nvSpPr>
          <p:cNvPr id="4" name="TextBox 3"/>
          <p:cNvSpPr txBox="1"/>
          <p:nvPr/>
        </p:nvSpPr>
        <p:spPr>
          <a:xfrm>
            <a:off x="3200400" y="5830669"/>
            <a:ext cx="5638800" cy="646331"/>
          </a:xfrm>
          <a:prstGeom prst="rect">
            <a:avLst/>
          </a:prstGeom>
          <a:noFill/>
        </p:spPr>
        <p:txBody>
          <a:bodyPr wrap="square" rtlCol="0">
            <a:spAutoFit/>
          </a:bodyPr>
          <a:lstStyle/>
          <a:p>
            <a:r>
              <a:rPr lang="en-US" sz="1200" dirty="0" smtClean="0">
                <a:latin typeface="Century Gothic" panose="020B0502020202020204" pitchFamily="34" charset="0"/>
              </a:rPr>
              <a:t>Content adapted from: </a:t>
            </a:r>
            <a:endParaRPr lang="en-US" sz="1200" dirty="0" smtClean="0">
              <a:latin typeface="Century Gothic" panose="020B0502020202020204" pitchFamily="34" charset="0"/>
              <a:hlinkClick r:id="rId2"/>
            </a:endParaRPr>
          </a:p>
          <a:p>
            <a:r>
              <a:rPr lang="en-US" sz="1200" dirty="0" smtClean="0">
                <a:latin typeface="Century Gothic" panose="020B0502020202020204" pitchFamily="34" charset="0"/>
                <a:hlinkClick r:id="rId2"/>
              </a:rPr>
              <a:t>www.powershow.com/view/21d14-MzEyZ/Using_Excel_for_a_HgA1c_Registry_powerpoint_ppt_presentation</a:t>
            </a:r>
            <a:endParaRPr lang="en-US" sz="1200" dirty="0">
              <a:latin typeface="Century Gothic" panose="020B0502020202020204" pitchFamily="34" charset="0"/>
            </a:endParaRPr>
          </a:p>
        </p:txBody>
      </p:sp>
    </p:spTree>
    <p:extLst>
      <p:ext uri="{BB962C8B-B14F-4D97-AF65-F5344CB8AC3E}">
        <p14:creationId xmlns:p14="http://schemas.microsoft.com/office/powerpoint/2010/main" val="1957775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59436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latin typeface="Century Gothic" panose="020B0502020202020204" pitchFamily="34" charset="0"/>
              </a:rPr>
              <a:t>Comparing the Options</a:t>
            </a:r>
            <a:endParaRPr lang="en-US" sz="3800" b="1" dirty="0">
              <a:effectLst>
                <a:outerShdw blurRad="38100" dist="38100" dir="2700000" algn="tl">
                  <a:srgbClr val="000000">
                    <a:alpha val="43137"/>
                  </a:srgbClr>
                </a:outerShdw>
              </a:effectLst>
              <a:latin typeface="Century Gothic" panose="020B0502020202020204" pitchFamily="34" charset="0"/>
            </a:endParaRPr>
          </a:p>
        </p:txBody>
      </p:sp>
      <p:sp>
        <p:nvSpPr>
          <p:cNvPr id="3" name="TextBox 2"/>
          <p:cNvSpPr txBox="1"/>
          <p:nvPr/>
        </p:nvSpPr>
        <p:spPr>
          <a:xfrm>
            <a:off x="228600" y="990600"/>
            <a:ext cx="4267200" cy="4801314"/>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Century Gothic" panose="020B0502020202020204" pitchFamily="34" charset="0"/>
              </a:rPr>
              <a:t>Disease </a:t>
            </a:r>
            <a:r>
              <a:rPr lang="en-US" sz="2800" b="1" dirty="0">
                <a:effectLst>
                  <a:outerShdw blurRad="38100" dist="38100" dir="2700000" algn="tl">
                    <a:srgbClr val="000000">
                      <a:alpha val="43137"/>
                    </a:srgbClr>
                  </a:outerShdw>
                </a:effectLst>
                <a:latin typeface="Century Gothic" panose="020B0502020202020204" pitchFamily="34" charset="0"/>
              </a:rPr>
              <a:t>Registry</a:t>
            </a:r>
          </a:p>
          <a:p>
            <a:endParaRPr lang="en-US" sz="2800" dirty="0" smtClean="0">
              <a:latin typeface="Century Gothic" panose="020B0502020202020204" pitchFamily="34" charset="0"/>
            </a:endParaRPr>
          </a:p>
          <a:p>
            <a:pPr marL="457200" indent="-457200">
              <a:buFont typeface="+mj-lt"/>
              <a:buAutoNum type="arabicPeriod"/>
            </a:pPr>
            <a:r>
              <a:rPr lang="en-US" sz="2300" b="1" dirty="0" smtClean="0">
                <a:solidFill>
                  <a:schemeClr val="bg2"/>
                </a:solidFill>
                <a:latin typeface="Century Gothic" panose="020B0502020202020204" pitchFamily="34" charset="0"/>
              </a:rPr>
              <a:t>Inexpensive</a:t>
            </a:r>
          </a:p>
          <a:p>
            <a:pPr marL="457200" indent="-457200">
              <a:buFont typeface="+mj-lt"/>
              <a:buAutoNum type="arabicPeriod"/>
            </a:pPr>
            <a:r>
              <a:rPr lang="en-US" sz="2300" b="1" dirty="0" smtClean="0">
                <a:solidFill>
                  <a:schemeClr val="bg2"/>
                </a:solidFill>
                <a:latin typeface="Century Gothic" panose="020B0502020202020204" pitchFamily="34" charset="0"/>
              </a:rPr>
              <a:t>Easier </a:t>
            </a:r>
            <a:r>
              <a:rPr lang="en-US" sz="2300" b="1" dirty="0">
                <a:solidFill>
                  <a:schemeClr val="bg2"/>
                </a:solidFill>
                <a:latin typeface="Century Gothic" panose="020B0502020202020204" pitchFamily="34" charset="0"/>
              </a:rPr>
              <a:t>to </a:t>
            </a:r>
            <a:r>
              <a:rPr lang="en-US" sz="2300" b="1" dirty="0" smtClean="0">
                <a:solidFill>
                  <a:schemeClr val="bg2"/>
                </a:solidFill>
                <a:latin typeface="Century Gothic" panose="020B0502020202020204" pitchFamily="34" charset="0"/>
              </a:rPr>
              <a:t>implement</a:t>
            </a:r>
          </a:p>
          <a:p>
            <a:pPr marL="457200" indent="-457200">
              <a:buFont typeface="+mj-lt"/>
              <a:buAutoNum type="arabicPeriod"/>
            </a:pPr>
            <a:r>
              <a:rPr lang="en-US" sz="2300" b="1" dirty="0" smtClean="0">
                <a:solidFill>
                  <a:schemeClr val="bg2"/>
                </a:solidFill>
                <a:latin typeface="Century Gothic" panose="020B0502020202020204" pitchFamily="34" charset="0"/>
              </a:rPr>
              <a:t>Focuses effort on specific medical needs/risks</a:t>
            </a:r>
          </a:p>
          <a:p>
            <a:pPr marL="457200" indent="-457200">
              <a:buFont typeface="+mj-lt"/>
              <a:buAutoNum type="arabicPeriod"/>
            </a:pPr>
            <a:r>
              <a:rPr lang="en-US" sz="2300" b="1" dirty="0" smtClean="0">
                <a:solidFill>
                  <a:schemeClr val="bg2"/>
                </a:solidFill>
                <a:latin typeface="Century Gothic" panose="020B0502020202020204" pitchFamily="34" charset="0"/>
              </a:rPr>
              <a:t>Engages the client </a:t>
            </a:r>
          </a:p>
          <a:p>
            <a:pPr marL="457200" indent="-457200">
              <a:buFont typeface="+mj-lt"/>
              <a:buAutoNum type="arabicPeriod"/>
            </a:pPr>
            <a:r>
              <a:rPr lang="en-US" sz="2300" b="1" dirty="0" smtClean="0">
                <a:solidFill>
                  <a:schemeClr val="bg2"/>
                </a:solidFill>
                <a:latin typeface="Century Gothic" panose="020B0502020202020204" pitchFamily="34" charset="0"/>
              </a:rPr>
              <a:t>Promotes standard of care &amp; coordination</a:t>
            </a:r>
          </a:p>
          <a:p>
            <a:pPr marL="457200" indent="-457200">
              <a:buFont typeface="+mj-lt"/>
              <a:buAutoNum type="arabicPeriod"/>
            </a:pPr>
            <a:r>
              <a:rPr lang="en-US" sz="2300" b="1" dirty="0" smtClean="0">
                <a:solidFill>
                  <a:schemeClr val="bg2"/>
                </a:solidFill>
                <a:latin typeface="Century Gothic" panose="020B0502020202020204" pitchFamily="34" charset="0"/>
              </a:rPr>
              <a:t>Low risk </a:t>
            </a:r>
          </a:p>
          <a:p>
            <a:pPr marL="457200" indent="-457200">
              <a:buFont typeface="+mj-lt"/>
              <a:buAutoNum type="arabicPeriod"/>
            </a:pPr>
            <a:r>
              <a:rPr lang="en-US" sz="2300" b="1" dirty="0" smtClean="0">
                <a:solidFill>
                  <a:schemeClr val="bg2"/>
                </a:solidFill>
                <a:latin typeface="Century Gothic" panose="020B0502020202020204" pitchFamily="34" charset="0"/>
              </a:rPr>
              <a:t>Can be extended to other medical conditions</a:t>
            </a:r>
          </a:p>
          <a:p>
            <a:r>
              <a:rPr lang="en-US" sz="2000" dirty="0" smtClean="0">
                <a:latin typeface="Century Gothic" panose="020B0502020202020204" pitchFamily="34" charset="0"/>
              </a:rPr>
              <a:t>    </a:t>
            </a:r>
            <a:endParaRPr lang="en-US" sz="2000" dirty="0">
              <a:latin typeface="Century Gothic" panose="020B0502020202020204" pitchFamily="34" charset="0"/>
            </a:endParaRPr>
          </a:p>
        </p:txBody>
      </p:sp>
      <p:sp>
        <p:nvSpPr>
          <p:cNvPr id="4" name="TextBox 3"/>
          <p:cNvSpPr txBox="1"/>
          <p:nvPr/>
        </p:nvSpPr>
        <p:spPr>
          <a:xfrm>
            <a:off x="4876800" y="990600"/>
            <a:ext cx="4114800" cy="464742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Century Gothic" panose="020B0502020202020204" pitchFamily="34" charset="0"/>
              </a:rPr>
              <a:t>EHR</a:t>
            </a:r>
          </a:p>
          <a:p>
            <a:endParaRPr lang="en-US" sz="2800" b="1" dirty="0">
              <a:effectLst>
                <a:outerShdw blurRad="38100" dist="38100" dir="2700000" algn="tl">
                  <a:srgbClr val="000000">
                    <a:alpha val="43137"/>
                  </a:srgbClr>
                </a:outerShdw>
              </a:effectLst>
              <a:latin typeface="Century Gothic" panose="020B0502020202020204" pitchFamily="34" charset="0"/>
            </a:endParaRPr>
          </a:p>
          <a:p>
            <a:pPr marL="457200" indent="-457200">
              <a:buFont typeface="+mj-lt"/>
              <a:buAutoNum type="arabicPeriod"/>
            </a:pPr>
            <a:r>
              <a:rPr lang="en-US" sz="2400" b="1" dirty="0" smtClean="0">
                <a:solidFill>
                  <a:schemeClr val="bg2"/>
                </a:solidFill>
                <a:latin typeface="Century Gothic" panose="020B0502020202020204" pitchFamily="34" charset="0"/>
              </a:rPr>
              <a:t>Costly</a:t>
            </a:r>
          </a:p>
          <a:p>
            <a:pPr marL="457200" indent="-457200">
              <a:buFont typeface="+mj-lt"/>
              <a:buAutoNum type="arabicPeriod"/>
            </a:pPr>
            <a:r>
              <a:rPr lang="en-US" sz="2400" b="1" dirty="0" smtClean="0">
                <a:solidFill>
                  <a:schemeClr val="bg2"/>
                </a:solidFill>
                <a:latin typeface="Century Gothic" panose="020B0502020202020204" pitchFamily="34" charset="0"/>
              </a:rPr>
              <a:t>Harder </a:t>
            </a:r>
            <a:r>
              <a:rPr lang="en-US" sz="2400" b="1" dirty="0">
                <a:solidFill>
                  <a:schemeClr val="bg2"/>
                </a:solidFill>
                <a:latin typeface="Century Gothic" panose="020B0502020202020204" pitchFamily="34" charset="0"/>
              </a:rPr>
              <a:t>to </a:t>
            </a:r>
            <a:r>
              <a:rPr lang="en-US" sz="2400" b="1" dirty="0" smtClean="0">
                <a:solidFill>
                  <a:schemeClr val="bg2"/>
                </a:solidFill>
                <a:latin typeface="Century Gothic" panose="020B0502020202020204" pitchFamily="34" charset="0"/>
              </a:rPr>
              <a:t>implement</a:t>
            </a:r>
          </a:p>
          <a:p>
            <a:pPr marL="457200" indent="-457200">
              <a:buFont typeface="+mj-lt"/>
              <a:buAutoNum type="arabicPeriod"/>
            </a:pPr>
            <a:r>
              <a:rPr lang="en-US" sz="2400" b="1" dirty="0" smtClean="0">
                <a:solidFill>
                  <a:schemeClr val="bg2"/>
                </a:solidFill>
                <a:latin typeface="Century Gothic" panose="020B0502020202020204" pitchFamily="34" charset="0"/>
              </a:rPr>
              <a:t>Can mimic </a:t>
            </a:r>
            <a:r>
              <a:rPr lang="en-US" sz="2400" b="1" dirty="0">
                <a:solidFill>
                  <a:schemeClr val="bg2"/>
                </a:solidFill>
                <a:latin typeface="Century Gothic" panose="020B0502020202020204" pitchFamily="34" charset="0"/>
              </a:rPr>
              <a:t>flawed care </a:t>
            </a:r>
            <a:r>
              <a:rPr lang="en-US" sz="2400" b="1" dirty="0" smtClean="0">
                <a:solidFill>
                  <a:schemeClr val="bg2"/>
                </a:solidFill>
                <a:latin typeface="Century Gothic" panose="020B0502020202020204" pitchFamily="34" charset="0"/>
              </a:rPr>
              <a:t>processes</a:t>
            </a:r>
          </a:p>
          <a:p>
            <a:pPr marL="457200" indent="-457200">
              <a:buFont typeface="+mj-lt"/>
              <a:buAutoNum type="arabicPeriod"/>
            </a:pPr>
            <a:r>
              <a:rPr lang="en-US" sz="2400" b="1" dirty="0" smtClean="0">
                <a:solidFill>
                  <a:schemeClr val="bg2"/>
                </a:solidFill>
                <a:latin typeface="Century Gothic" panose="020B0502020202020204" pitchFamily="34" charset="0"/>
              </a:rPr>
              <a:t>Little client involvement</a:t>
            </a:r>
          </a:p>
          <a:p>
            <a:pPr marL="457200" indent="-457200">
              <a:buFont typeface="+mj-lt"/>
              <a:buAutoNum type="arabicPeriod"/>
            </a:pPr>
            <a:r>
              <a:rPr lang="en-US" sz="2400" b="1" dirty="0" smtClean="0">
                <a:solidFill>
                  <a:schemeClr val="bg2"/>
                </a:solidFill>
                <a:latin typeface="Century Gothic" panose="020B0502020202020204" pitchFamily="34" charset="0"/>
              </a:rPr>
              <a:t>Broader QI harder to implement</a:t>
            </a:r>
          </a:p>
          <a:p>
            <a:pPr marL="457200" indent="-457200">
              <a:buFont typeface="+mj-lt"/>
              <a:buAutoNum type="arabicPeriod"/>
            </a:pPr>
            <a:r>
              <a:rPr lang="en-US" sz="2400" b="1" dirty="0" smtClean="0">
                <a:solidFill>
                  <a:schemeClr val="bg2"/>
                </a:solidFill>
                <a:latin typeface="Century Gothic" panose="020B0502020202020204" pitchFamily="34" charset="0"/>
              </a:rPr>
              <a:t>High </a:t>
            </a:r>
            <a:r>
              <a:rPr lang="en-US" sz="2400" b="1" dirty="0">
                <a:solidFill>
                  <a:schemeClr val="bg2"/>
                </a:solidFill>
                <a:latin typeface="Century Gothic" panose="020B0502020202020204" pitchFamily="34" charset="0"/>
              </a:rPr>
              <a:t>risk</a:t>
            </a:r>
          </a:p>
          <a:p>
            <a:pPr marL="457200" indent="-457200">
              <a:buFont typeface="+mj-lt"/>
              <a:buAutoNum type="arabicPeriod"/>
            </a:pPr>
            <a:r>
              <a:rPr lang="en-US" sz="2400" b="1" dirty="0" smtClean="0">
                <a:solidFill>
                  <a:schemeClr val="bg2"/>
                </a:solidFill>
                <a:latin typeface="Century Gothic" panose="020B0502020202020204" pitchFamily="34" charset="0"/>
              </a:rPr>
              <a:t>Often </a:t>
            </a:r>
            <a:r>
              <a:rPr lang="en-US" sz="2400" b="1" dirty="0">
                <a:solidFill>
                  <a:schemeClr val="bg2"/>
                </a:solidFill>
                <a:latin typeface="Century Gothic" panose="020B0502020202020204" pitchFamily="34" charset="0"/>
              </a:rPr>
              <a:t>a poor </a:t>
            </a:r>
            <a:r>
              <a:rPr lang="en-US" sz="2400" b="1" dirty="0" smtClean="0">
                <a:solidFill>
                  <a:schemeClr val="bg2"/>
                </a:solidFill>
                <a:latin typeface="Century Gothic" panose="020B0502020202020204" pitchFamily="34" charset="0"/>
              </a:rPr>
              <a:t>registry for medical conditions </a:t>
            </a:r>
            <a:endParaRPr lang="en-US" sz="2400" b="1" dirty="0">
              <a:solidFill>
                <a:schemeClr val="bg2"/>
              </a:solidFill>
              <a:latin typeface="Century Gothic" panose="020B0502020202020204" pitchFamily="34" charset="0"/>
            </a:endParaRPr>
          </a:p>
        </p:txBody>
      </p:sp>
      <p:sp>
        <p:nvSpPr>
          <p:cNvPr id="6" name="TextBox 5"/>
          <p:cNvSpPr txBox="1"/>
          <p:nvPr/>
        </p:nvSpPr>
        <p:spPr>
          <a:xfrm>
            <a:off x="4876800" y="6050280"/>
            <a:ext cx="4114800" cy="731520"/>
          </a:xfrm>
          <a:prstGeom prst="rect">
            <a:avLst/>
          </a:prstGeom>
          <a:solidFill>
            <a:srgbClr val="FFC000"/>
          </a:solidFill>
        </p:spPr>
        <p:txBody>
          <a:bodyPr wrap="square" rtlCol="0">
            <a:spAutoFit/>
          </a:bodyPr>
          <a:lstStyle/>
          <a:p>
            <a:r>
              <a:rPr lang="en-US" sz="1200" dirty="0" smtClean="0">
                <a:latin typeface="Century Gothic" panose="020B0502020202020204" pitchFamily="34" charset="0"/>
              </a:rPr>
              <a:t>Content adapted from:</a:t>
            </a:r>
            <a:endParaRPr lang="en-US" sz="1200" dirty="0" smtClean="0">
              <a:latin typeface="Century Gothic" panose="020B0502020202020204" pitchFamily="34" charset="0"/>
              <a:hlinkClick r:id="rId2"/>
            </a:endParaRPr>
          </a:p>
          <a:p>
            <a:r>
              <a:rPr lang="en-US" sz="1200" dirty="0" smtClean="0">
                <a:latin typeface="Century Gothic" panose="020B0502020202020204" pitchFamily="34" charset="0"/>
                <a:hlinkClick r:id="rId2"/>
              </a:rPr>
              <a:t>www.powershow.com/view/21d14-MzEyZ/Using_Excel_for_a_HgA1c_Registry_powerpoint_ppt_presentation</a:t>
            </a:r>
            <a:endParaRPr lang="en-US" sz="1200" dirty="0">
              <a:latin typeface="Century Gothic" panose="020B0502020202020204" pitchFamily="34" charset="0"/>
            </a:endParaRPr>
          </a:p>
        </p:txBody>
      </p:sp>
    </p:spTree>
    <p:extLst>
      <p:ext uri="{BB962C8B-B14F-4D97-AF65-F5344CB8AC3E}">
        <p14:creationId xmlns:p14="http://schemas.microsoft.com/office/powerpoint/2010/main" val="1132817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4191000" cy="4616648"/>
          </a:xfrm>
          <a:prstGeom prst="rect">
            <a:avLst/>
          </a:prstGeom>
          <a:noFill/>
        </p:spPr>
        <p:txBody>
          <a:bodyPr wrap="square" rtlCol="0">
            <a:spAutoFit/>
          </a:bodyPr>
          <a:lstStyle/>
          <a:p>
            <a:r>
              <a:rPr lang="en-US" sz="2800" b="1" dirty="0" smtClean="0">
                <a:solidFill>
                  <a:schemeClr val="accent4"/>
                </a:solidFill>
                <a:latin typeface="Century Gothic" panose="020B0502020202020204" pitchFamily="34" charset="0"/>
                <a:hlinkClick r:id="rId2"/>
              </a:rPr>
              <a:t>CDEMS</a:t>
            </a:r>
            <a:r>
              <a:rPr lang="en-US" sz="2800" b="1" dirty="0" smtClean="0">
                <a:latin typeface="Century Gothic" panose="020B0502020202020204" pitchFamily="34" charset="0"/>
              </a:rPr>
              <a:t> </a:t>
            </a:r>
            <a:br>
              <a:rPr lang="en-US" sz="2800" b="1" dirty="0" smtClean="0">
                <a:latin typeface="Century Gothic" panose="020B0502020202020204" pitchFamily="34" charset="0"/>
              </a:rPr>
            </a:br>
            <a:r>
              <a:rPr lang="en-US" b="1" dirty="0" smtClean="0">
                <a:latin typeface="Century Gothic" panose="020B0502020202020204" pitchFamily="34" charset="0"/>
              </a:rPr>
              <a:t>cdems.com</a:t>
            </a:r>
            <a:endParaRPr lang="en-US" sz="2800" b="1" dirty="0">
              <a:latin typeface="Century Gothic" panose="020B0502020202020204" pitchFamily="34" charset="0"/>
            </a:endParaRPr>
          </a:p>
          <a:p>
            <a:pPr marL="342900" indent="-342900">
              <a:buFont typeface="Wingdings" panose="05000000000000000000" pitchFamily="2" charset="2"/>
              <a:buChar char="§"/>
            </a:pPr>
            <a:r>
              <a:rPr lang="en-US" dirty="0" smtClean="0">
                <a:latin typeface="Century Gothic" panose="020B0502020202020204" pitchFamily="34" charset="0"/>
              </a:rPr>
              <a:t>Good, free program!</a:t>
            </a:r>
          </a:p>
          <a:p>
            <a:pPr marL="342900" indent="-342900">
              <a:buFont typeface="Wingdings" panose="05000000000000000000" pitchFamily="2" charset="2"/>
              <a:buChar char="§"/>
            </a:pPr>
            <a:r>
              <a:rPr lang="en-US" dirty="0" smtClean="0">
                <a:latin typeface="Century Gothic" panose="020B0502020202020204" pitchFamily="34" charset="0"/>
              </a:rPr>
              <a:t>Challenging to learn and implement</a:t>
            </a:r>
          </a:p>
          <a:p>
            <a:pPr marL="342900" indent="-342900">
              <a:buFont typeface="Wingdings" panose="05000000000000000000" pitchFamily="2" charset="2"/>
              <a:buChar char="§"/>
            </a:pPr>
            <a:r>
              <a:rPr lang="en-US" dirty="0" smtClean="0">
                <a:latin typeface="Century Gothic" panose="020B0502020202020204" pitchFamily="34" charset="0"/>
              </a:rPr>
              <a:t>Technical support no longer available </a:t>
            </a:r>
          </a:p>
          <a:p>
            <a:endParaRPr lang="en-US" sz="2000" dirty="0" smtClean="0">
              <a:latin typeface="Century Gothic" panose="020B0502020202020204" pitchFamily="34" charset="0"/>
            </a:endParaRPr>
          </a:p>
          <a:p>
            <a:r>
              <a:rPr lang="en-US" sz="2800" b="1" dirty="0" smtClean="0">
                <a:latin typeface="Century Gothic" panose="020B0502020202020204" pitchFamily="34" charset="0"/>
                <a:hlinkClick r:id="rId3"/>
              </a:rPr>
              <a:t>Doc Site</a:t>
            </a:r>
            <a:r>
              <a:rPr lang="en-US" sz="2800" b="1" dirty="0">
                <a:latin typeface="Century Gothic" panose="020B0502020202020204" pitchFamily="34" charset="0"/>
              </a:rPr>
              <a:t> </a:t>
            </a:r>
            <a:r>
              <a:rPr lang="en-US" b="1" dirty="0" smtClean="0">
                <a:latin typeface="Century Gothic" panose="020B0502020202020204" pitchFamily="34" charset="0"/>
              </a:rPr>
              <a:t>portal.covisint.com/web/</a:t>
            </a:r>
            <a:r>
              <a:rPr lang="en-US" b="1" dirty="0" err="1" smtClean="0">
                <a:latin typeface="Century Gothic" panose="020B0502020202020204" pitchFamily="34" charset="0"/>
              </a:rPr>
              <a:t>supporthc</a:t>
            </a:r>
            <a:r>
              <a:rPr lang="en-US" b="1" dirty="0" smtClean="0">
                <a:latin typeface="Century Gothic" panose="020B0502020202020204" pitchFamily="34" charset="0"/>
              </a:rPr>
              <a:t>/</a:t>
            </a:r>
            <a:r>
              <a:rPr lang="en-US" b="1" dirty="0" err="1" smtClean="0">
                <a:latin typeface="Century Gothic" panose="020B0502020202020204" pitchFamily="34" charset="0"/>
              </a:rPr>
              <a:t>ccahc</a:t>
            </a:r>
            <a:endParaRPr lang="en-US" b="1" dirty="0" smtClean="0">
              <a:latin typeface="Century Gothic" panose="020B0502020202020204" pitchFamily="34" charset="0"/>
            </a:endParaRPr>
          </a:p>
          <a:p>
            <a:pPr marL="342900" indent="-342900">
              <a:buFont typeface="Arial" panose="020B0604020202020204" pitchFamily="34" charset="0"/>
              <a:buChar char="•"/>
            </a:pPr>
            <a:r>
              <a:rPr lang="en-US" dirty="0" smtClean="0">
                <a:latin typeface="Century Gothic" panose="020B0502020202020204" pitchFamily="34" charset="0"/>
              </a:rPr>
              <a:t>Annual per provider fee</a:t>
            </a:r>
            <a:endParaRPr lang="en-US" dirty="0">
              <a:latin typeface="Century Gothic" panose="020B0502020202020204" pitchFamily="34" charset="0"/>
            </a:endParaRPr>
          </a:p>
          <a:p>
            <a:pPr marL="342900" indent="-342900">
              <a:buFont typeface="Arial" panose="020B0604020202020204" pitchFamily="34" charset="0"/>
              <a:buChar char="•"/>
            </a:pPr>
            <a:r>
              <a:rPr lang="en-US" dirty="0" smtClean="0">
                <a:latin typeface="Century Gothic" panose="020B0502020202020204" pitchFamily="34" charset="0"/>
              </a:rPr>
              <a:t>Web-based; easy to access</a:t>
            </a:r>
          </a:p>
          <a:p>
            <a:pPr marL="342900" indent="-342900">
              <a:buFont typeface="Arial" panose="020B0604020202020204" pitchFamily="34" charset="0"/>
              <a:buChar char="•"/>
            </a:pPr>
            <a:r>
              <a:rPr lang="en-US" dirty="0" smtClean="0">
                <a:latin typeface="Century Gothic" panose="020B0502020202020204" pitchFamily="34" charset="0"/>
              </a:rPr>
              <a:t>Can </a:t>
            </a:r>
            <a:r>
              <a:rPr lang="en-US" dirty="0">
                <a:latin typeface="Century Gothic" panose="020B0502020202020204" pitchFamily="34" charset="0"/>
              </a:rPr>
              <a:t>role up nationally</a:t>
            </a:r>
          </a:p>
          <a:p>
            <a:r>
              <a:rPr lang="en-US" sz="2000" dirty="0">
                <a:latin typeface="Century Gothic" panose="020B0502020202020204" pitchFamily="34" charset="0"/>
              </a:rPr>
              <a:t>    </a:t>
            </a:r>
          </a:p>
        </p:txBody>
      </p:sp>
      <p:sp>
        <p:nvSpPr>
          <p:cNvPr id="3" name="TextBox 2"/>
          <p:cNvSpPr txBox="1"/>
          <p:nvPr/>
        </p:nvSpPr>
        <p:spPr>
          <a:xfrm>
            <a:off x="2667000" y="152400"/>
            <a:ext cx="44196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Century Gothic" panose="020B0502020202020204" pitchFamily="34" charset="0"/>
              </a:rPr>
              <a:t>Platform Options</a:t>
            </a:r>
            <a:endParaRPr lang="en-US" sz="3200" b="1" dirty="0">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4953000" y="838200"/>
            <a:ext cx="3886200" cy="5016758"/>
          </a:xfrm>
          <a:prstGeom prst="rect">
            <a:avLst/>
          </a:prstGeom>
          <a:noFill/>
        </p:spPr>
        <p:txBody>
          <a:bodyPr wrap="square" rtlCol="0">
            <a:spAutoFit/>
          </a:bodyPr>
          <a:lstStyle/>
          <a:p>
            <a:r>
              <a:rPr lang="en-US" sz="2800" b="1" u="sng" dirty="0" err="1" smtClean="0">
                <a:solidFill>
                  <a:schemeClr val="bg2"/>
                </a:solidFill>
                <a:latin typeface="Century Gothic" panose="020B0502020202020204" pitchFamily="34" charset="0"/>
              </a:rPr>
              <a:t>CareMeasures</a:t>
            </a:r>
            <a:endParaRPr lang="en-US" sz="2800" b="1" u="sng" dirty="0" smtClean="0">
              <a:solidFill>
                <a:schemeClr val="bg2"/>
              </a:solidFill>
              <a:latin typeface="Century Gothic" panose="020B0502020202020204" pitchFamily="34" charset="0"/>
            </a:endParaRPr>
          </a:p>
          <a:p>
            <a:r>
              <a:rPr lang="en-US" sz="1600" b="1" dirty="0" smtClean="0">
                <a:solidFill>
                  <a:schemeClr val="bg2"/>
                </a:solidFill>
                <a:latin typeface="Century Gothic" panose="020B0502020202020204" pitchFamily="34" charset="0"/>
              </a:rPr>
              <a:t>www.caremeasures.org/CareMeasures/public/Default.aspx</a:t>
            </a:r>
            <a:endParaRPr lang="en-US" sz="2000" b="1"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dirty="0" smtClean="0">
                <a:solidFill>
                  <a:schemeClr val="bg2"/>
                </a:solidFill>
                <a:latin typeface="Century Gothic" panose="020B0502020202020204" pitchFamily="34" charset="0"/>
              </a:rPr>
              <a:t>Easy to use &amp; customize</a:t>
            </a:r>
          </a:p>
          <a:p>
            <a:pPr marL="342900" indent="-342900">
              <a:buFont typeface="Arial" panose="020B0604020202020204" pitchFamily="34" charset="0"/>
              <a:buChar char="•"/>
            </a:pPr>
            <a:r>
              <a:rPr lang="en-US" dirty="0" smtClean="0">
                <a:solidFill>
                  <a:schemeClr val="bg2"/>
                </a:solidFill>
                <a:latin typeface="Century Gothic" panose="020B0502020202020204" pitchFamily="34" charset="0"/>
              </a:rPr>
              <a:t>Manages multiple conditions</a:t>
            </a:r>
          </a:p>
          <a:p>
            <a:pPr marL="342900" indent="-342900">
              <a:buFont typeface="Arial" panose="020B0604020202020204" pitchFamily="34" charset="0"/>
              <a:buChar char="•"/>
            </a:pPr>
            <a:r>
              <a:rPr lang="en-US" dirty="0" smtClean="0">
                <a:solidFill>
                  <a:schemeClr val="bg2"/>
                </a:solidFill>
                <a:latin typeface="Century Gothic" panose="020B0502020202020204" pitchFamily="34" charset="0"/>
              </a:rPr>
              <a:t>Must </a:t>
            </a:r>
            <a:r>
              <a:rPr lang="en-US" dirty="0">
                <a:solidFill>
                  <a:schemeClr val="bg2"/>
                </a:solidFill>
                <a:latin typeface="Century Gothic" panose="020B0502020202020204" pitchFamily="34" charset="0"/>
              </a:rPr>
              <a:t>register &amp; pay fees</a:t>
            </a:r>
          </a:p>
          <a:p>
            <a:endParaRPr lang="en-US" sz="2000" dirty="0" smtClean="0">
              <a:latin typeface="Century Gothic" panose="020B0502020202020204" pitchFamily="34" charset="0"/>
            </a:endParaRPr>
          </a:p>
          <a:p>
            <a:r>
              <a:rPr lang="en-US" sz="2800" b="1" u="sng" dirty="0" smtClean="0">
                <a:solidFill>
                  <a:schemeClr val="bg2"/>
                </a:solidFill>
                <a:latin typeface="Century Gothic" panose="020B0502020202020204" pitchFamily="34" charset="0"/>
              </a:rPr>
              <a:t>Excel </a:t>
            </a:r>
          </a:p>
          <a:p>
            <a:r>
              <a:rPr lang="en-US" sz="1600" b="1" dirty="0">
                <a:solidFill>
                  <a:schemeClr val="bg2"/>
                </a:solidFill>
                <a:latin typeface="Century Gothic" panose="020B0502020202020204" pitchFamily="34" charset="0"/>
              </a:rPr>
              <a:t>http://www.aafp.org/fpm/2006/0400/p47.html</a:t>
            </a:r>
          </a:p>
          <a:p>
            <a:pPr marL="342900" indent="-342900">
              <a:buFont typeface="Arial" panose="020B0604020202020204" pitchFamily="34" charset="0"/>
              <a:buChar char="•"/>
            </a:pPr>
            <a:r>
              <a:rPr lang="en-US" dirty="0" smtClean="0">
                <a:solidFill>
                  <a:schemeClr val="bg2"/>
                </a:solidFill>
                <a:latin typeface="Century Gothic" panose="020B0502020202020204" pitchFamily="34" charset="0"/>
              </a:rPr>
              <a:t>Free software  and template</a:t>
            </a:r>
          </a:p>
          <a:p>
            <a:pPr marL="342900" indent="-342900">
              <a:buFont typeface="Arial" panose="020B0604020202020204" pitchFamily="34" charset="0"/>
              <a:buChar char="•"/>
            </a:pPr>
            <a:r>
              <a:rPr lang="en-US" dirty="0" smtClean="0">
                <a:solidFill>
                  <a:schemeClr val="bg2"/>
                </a:solidFill>
                <a:latin typeface="Century Gothic" panose="020B0502020202020204" pitchFamily="34" charset="0"/>
              </a:rPr>
              <a:t>Easy </a:t>
            </a:r>
            <a:r>
              <a:rPr lang="en-US" dirty="0">
                <a:solidFill>
                  <a:schemeClr val="bg2"/>
                </a:solidFill>
                <a:latin typeface="Century Gothic" panose="020B0502020202020204" pitchFamily="34" charset="0"/>
              </a:rPr>
              <a:t>to </a:t>
            </a:r>
            <a:r>
              <a:rPr lang="en-US" dirty="0" smtClean="0">
                <a:solidFill>
                  <a:schemeClr val="bg2"/>
                </a:solidFill>
                <a:latin typeface="Century Gothic" panose="020B0502020202020204" pitchFamily="34" charset="0"/>
              </a:rPr>
              <a:t>learn and implement </a:t>
            </a:r>
          </a:p>
          <a:p>
            <a:pPr lvl="1"/>
            <a:r>
              <a:rPr lang="en-US" dirty="0" smtClean="0">
                <a:solidFill>
                  <a:schemeClr val="bg2"/>
                </a:solidFill>
                <a:latin typeface="Century Gothic" panose="020B0502020202020204" pitchFamily="34" charset="0"/>
              </a:rPr>
              <a:t>   - Storing only </a:t>
            </a:r>
            <a:r>
              <a:rPr lang="en-US" dirty="0">
                <a:solidFill>
                  <a:schemeClr val="bg2"/>
                </a:solidFill>
                <a:latin typeface="Century Gothic" panose="020B0502020202020204" pitchFamily="34" charset="0"/>
              </a:rPr>
              <a:t>the most </a:t>
            </a:r>
            <a:r>
              <a:rPr lang="en-US" dirty="0" smtClean="0">
                <a:solidFill>
                  <a:schemeClr val="bg2"/>
                </a:solidFill>
                <a:latin typeface="Century Gothic" panose="020B0502020202020204" pitchFamily="34" charset="0"/>
              </a:rPr>
              <a:t> </a:t>
            </a:r>
          </a:p>
          <a:p>
            <a:pPr lvl="1"/>
            <a:r>
              <a:rPr lang="en-US" dirty="0">
                <a:solidFill>
                  <a:schemeClr val="bg2"/>
                </a:solidFill>
                <a:latin typeface="Century Gothic" panose="020B0502020202020204" pitchFamily="34" charset="0"/>
              </a:rPr>
              <a:t> </a:t>
            </a:r>
            <a:r>
              <a:rPr lang="en-US" dirty="0" smtClean="0">
                <a:solidFill>
                  <a:schemeClr val="bg2"/>
                </a:solidFill>
                <a:latin typeface="Century Gothic" panose="020B0502020202020204" pitchFamily="34" charset="0"/>
              </a:rPr>
              <a:t>   recent results</a:t>
            </a:r>
            <a:endParaRPr lang="en-US"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dirty="0" smtClean="0">
                <a:solidFill>
                  <a:schemeClr val="bg2"/>
                </a:solidFill>
                <a:latin typeface="Century Gothic" panose="020B0502020202020204" pitchFamily="34" charset="0"/>
              </a:rPr>
              <a:t>Good for </a:t>
            </a:r>
            <a:r>
              <a:rPr lang="en-US" dirty="0">
                <a:solidFill>
                  <a:schemeClr val="bg2"/>
                </a:solidFill>
                <a:latin typeface="Century Gothic" panose="020B0502020202020204" pitchFamily="34" charset="0"/>
              </a:rPr>
              <a:t>population </a:t>
            </a:r>
            <a:r>
              <a:rPr lang="en-US" dirty="0" smtClean="0">
                <a:solidFill>
                  <a:schemeClr val="bg2"/>
                </a:solidFill>
                <a:latin typeface="Century Gothic" panose="020B0502020202020204" pitchFamily="34" charset="0"/>
              </a:rPr>
              <a:t>management of single disease</a:t>
            </a:r>
            <a:endParaRPr lang="en-US" sz="2000" dirty="0">
              <a:latin typeface="Century Gothic" panose="020B0502020202020204" pitchFamily="34" charset="0"/>
            </a:endParaRPr>
          </a:p>
        </p:txBody>
      </p:sp>
      <p:sp>
        <p:nvSpPr>
          <p:cNvPr id="6" name="TextBox 5"/>
          <p:cNvSpPr txBox="1"/>
          <p:nvPr/>
        </p:nvSpPr>
        <p:spPr>
          <a:xfrm>
            <a:off x="4724400" y="6027003"/>
            <a:ext cx="4114800" cy="830997"/>
          </a:xfrm>
          <a:prstGeom prst="rect">
            <a:avLst/>
          </a:prstGeom>
          <a:solidFill>
            <a:srgbClr val="FFC000"/>
          </a:solidFill>
        </p:spPr>
        <p:txBody>
          <a:bodyPr wrap="square" rtlCol="0">
            <a:spAutoFit/>
          </a:bodyPr>
          <a:lstStyle/>
          <a:p>
            <a:r>
              <a:rPr lang="en-US" sz="1200" dirty="0">
                <a:latin typeface="Century Gothic" panose="020B0502020202020204" pitchFamily="34" charset="0"/>
              </a:rPr>
              <a:t>Content adapted from: </a:t>
            </a:r>
            <a:endParaRPr lang="en-US" sz="1200" dirty="0">
              <a:latin typeface="Century Gothic" panose="020B0502020202020204" pitchFamily="34" charset="0"/>
              <a:hlinkClick r:id="rId4"/>
            </a:endParaRPr>
          </a:p>
          <a:p>
            <a:r>
              <a:rPr lang="en-US" sz="1200" dirty="0" smtClean="0">
                <a:latin typeface="Century Gothic" panose="020B0502020202020204" pitchFamily="34" charset="0"/>
                <a:hlinkClick r:id="rId4"/>
              </a:rPr>
              <a:t>www.powershow.com/view/21d14-MzEyZ/Using_Excel_for_a_HgA1c_Registry_powerpoint_ppt_presentation</a:t>
            </a:r>
            <a:endParaRPr lang="en-US" sz="1200" dirty="0">
              <a:latin typeface="Century Gothic" panose="020B0502020202020204" pitchFamily="34" charset="0"/>
            </a:endParaRPr>
          </a:p>
        </p:txBody>
      </p:sp>
    </p:spTree>
    <p:extLst>
      <p:ext uri="{BB962C8B-B14F-4D97-AF65-F5344CB8AC3E}">
        <p14:creationId xmlns:p14="http://schemas.microsoft.com/office/powerpoint/2010/main" val="375703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304800"/>
            <a:ext cx="911701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65926" y="6488668"/>
            <a:ext cx="4572000" cy="369332"/>
          </a:xfrm>
          <a:prstGeom prst="rect">
            <a:avLst/>
          </a:prstGeom>
          <a:solidFill>
            <a:schemeClr val="accent3">
              <a:lumMod val="75000"/>
            </a:schemeClr>
          </a:solidFill>
        </p:spPr>
        <p:txBody>
          <a:bodyPr>
            <a:spAutoFit/>
          </a:bodyPr>
          <a:lstStyle/>
          <a:p>
            <a:r>
              <a:rPr lang="en-US" dirty="0" smtClean="0"/>
              <a:t>www.aafp.org/fpm/2006/0400/p47.html</a:t>
            </a:r>
            <a:endParaRPr lang="en-US" dirty="0"/>
          </a:p>
        </p:txBody>
      </p:sp>
    </p:spTree>
    <p:extLst>
      <p:ext uri="{BB962C8B-B14F-4D97-AF65-F5344CB8AC3E}">
        <p14:creationId xmlns:p14="http://schemas.microsoft.com/office/powerpoint/2010/main" val="2360448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Century Gothic" panose="020B0502020202020204" pitchFamily="34" charset="0"/>
              </a:rPr>
              <a:t>Population Management via Reports</a:t>
            </a:r>
            <a:endParaRPr lang="en-US" sz="3600" b="1" dirty="0">
              <a:effectLst>
                <a:outerShdw blurRad="38100" dist="38100" dir="2700000" algn="tl">
                  <a:srgbClr val="000000">
                    <a:alpha val="43137"/>
                  </a:srgbClr>
                </a:outerShdw>
              </a:effectLst>
              <a:latin typeface="Century Gothic" panose="020B0502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08640060"/>
              </p:ext>
            </p:extLst>
          </p:nvPr>
        </p:nvGraphicFramePr>
        <p:xfrm>
          <a:off x="407504" y="1219200"/>
          <a:ext cx="6553199" cy="3962397"/>
        </p:xfrm>
        <a:graphic>
          <a:graphicData uri="http://schemas.openxmlformats.org/drawingml/2006/table">
            <a:tbl>
              <a:tblPr firstRow="1" firstCol="1" bandRow="1"/>
              <a:tblGrid>
                <a:gridCol w="1438691"/>
                <a:gridCol w="1001811"/>
                <a:gridCol w="1001811"/>
                <a:gridCol w="1378431"/>
                <a:gridCol w="1732455"/>
              </a:tblGrid>
              <a:tr h="720435">
                <a:tc>
                  <a:txBody>
                    <a:bodyPr/>
                    <a:lstStyle/>
                    <a:p>
                      <a:pPr marL="0" marR="0">
                        <a:spcBef>
                          <a:spcPts val="0"/>
                        </a:spcBef>
                        <a:spcAft>
                          <a:spcPts val="0"/>
                        </a:spcAft>
                      </a:pPr>
                      <a:r>
                        <a:rPr lang="en-US" sz="1200" dirty="0">
                          <a:effectLst/>
                          <a:latin typeface="Times New Roman"/>
                          <a:ea typeface="Calibri"/>
                        </a:rPr>
                        <a:t>Client Last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Client Birthdate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Provider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Value of most recent A1C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Date of most recent A1C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18">
                <a:tc>
                  <a:txBody>
                    <a:bodyPr/>
                    <a:lstStyle/>
                    <a:p>
                      <a:pPr marL="0" marR="0">
                        <a:spcBef>
                          <a:spcPts val="0"/>
                        </a:spcBef>
                        <a:spcAft>
                          <a:spcPts val="0"/>
                        </a:spcAft>
                      </a:pPr>
                      <a:r>
                        <a:rPr lang="en-US" sz="1200" dirty="0">
                          <a:effectLst/>
                          <a:latin typeface="Times New Roman"/>
                          <a:ea typeface="Calibri"/>
                        </a:rPr>
                        <a:t>Ryan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03/31/40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09/05/2013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r>
              <a:tr h="360218">
                <a:tc>
                  <a:txBody>
                    <a:bodyPr/>
                    <a:lstStyle/>
                    <a:p>
                      <a:pPr marL="0" marR="0">
                        <a:spcBef>
                          <a:spcPts val="0"/>
                        </a:spcBef>
                        <a:spcAft>
                          <a:spcPts val="0"/>
                        </a:spcAft>
                      </a:pPr>
                      <a:r>
                        <a:rPr lang="en-US" sz="1200">
                          <a:effectLst/>
                          <a:latin typeface="Times New Roman"/>
                          <a:ea typeface="Calibri"/>
                        </a:rPr>
                        <a:t>Bell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05/25/72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02/18/2012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r>
              <a:tr h="360218">
                <a:tc>
                  <a:txBody>
                    <a:bodyPr/>
                    <a:lstStyle/>
                    <a:p>
                      <a:pPr marL="0" marR="0">
                        <a:spcBef>
                          <a:spcPts val="0"/>
                        </a:spcBef>
                        <a:spcAft>
                          <a:spcPts val="0"/>
                        </a:spcAft>
                      </a:pPr>
                      <a:r>
                        <a:rPr lang="en-US" sz="1200" dirty="0">
                          <a:effectLst/>
                          <a:latin typeface="Times New Roman"/>
                          <a:ea typeface="Calibri"/>
                        </a:rPr>
                        <a:t>Cruz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06/16/60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06/17/2012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r>
              <a:tr h="360218">
                <a:tc>
                  <a:txBody>
                    <a:bodyPr/>
                    <a:lstStyle/>
                    <a:p>
                      <a:pPr marL="0" marR="0">
                        <a:spcBef>
                          <a:spcPts val="0"/>
                        </a:spcBef>
                        <a:spcAft>
                          <a:spcPts val="0"/>
                        </a:spcAft>
                      </a:pPr>
                      <a:r>
                        <a:rPr lang="en-US" sz="1200" dirty="0">
                          <a:effectLst/>
                          <a:latin typeface="Times New Roman"/>
                          <a:ea typeface="Calibri"/>
                        </a:rPr>
                        <a:t>Smith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01/15/65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08/15/2013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r>
              <a:tr h="360218">
                <a:tc>
                  <a:txBody>
                    <a:bodyPr/>
                    <a:lstStyle/>
                    <a:p>
                      <a:pPr marL="0" marR="0">
                        <a:spcBef>
                          <a:spcPts val="0"/>
                        </a:spcBef>
                        <a:spcAft>
                          <a:spcPts val="0"/>
                        </a:spcAft>
                      </a:pPr>
                      <a:r>
                        <a:rPr lang="en-US" sz="1200">
                          <a:effectLst/>
                          <a:latin typeface="Times New Roman"/>
                          <a:ea typeface="Calibri"/>
                        </a:rPr>
                        <a:t>Ramirez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05/24/61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08/01/2012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0218">
                <a:tc>
                  <a:txBody>
                    <a:bodyPr/>
                    <a:lstStyle/>
                    <a:p>
                      <a:pPr marL="0" marR="0">
                        <a:spcBef>
                          <a:spcPts val="0"/>
                        </a:spcBef>
                        <a:spcAft>
                          <a:spcPts val="0"/>
                        </a:spcAft>
                      </a:pPr>
                      <a:r>
                        <a:rPr lang="en-US" sz="1200">
                          <a:effectLst/>
                          <a:latin typeface="Times New Roman"/>
                          <a:ea typeface="Calibri"/>
                        </a:rPr>
                        <a:t>Jordan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09/12/60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09/12/2012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0218">
                <a:tc>
                  <a:txBody>
                    <a:bodyPr/>
                    <a:lstStyle/>
                    <a:p>
                      <a:pPr marL="0" marR="0">
                        <a:spcBef>
                          <a:spcPts val="0"/>
                        </a:spcBef>
                        <a:spcAft>
                          <a:spcPts val="0"/>
                        </a:spcAft>
                      </a:pPr>
                      <a:r>
                        <a:rPr lang="en-US" sz="1200">
                          <a:effectLst/>
                          <a:latin typeface="Times New Roman"/>
                          <a:ea typeface="Calibri"/>
                        </a:rPr>
                        <a:t>Stock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10/10/80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07/13/2013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0218">
                <a:tc>
                  <a:txBody>
                    <a:bodyPr/>
                    <a:lstStyle/>
                    <a:p>
                      <a:pPr marL="0" marR="0">
                        <a:spcBef>
                          <a:spcPts val="0"/>
                        </a:spcBef>
                        <a:spcAft>
                          <a:spcPts val="0"/>
                        </a:spcAft>
                      </a:pPr>
                      <a:r>
                        <a:rPr lang="en-US" sz="1200" dirty="0">
                          <a:effectLst/>
                          <a:latin typeface="Times New Roman"/>
                          <a:ea typeface="Calibri"/>
                        </a:rPr>
                        <a:t>Blake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12/12/40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05/14/2013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18">
                <a:tc>
                  <a:txBody>
                    <a:bodyPr/>
                    <a:lstStyle/>
                    <a:p>
                      <a:pPr marL="0" marR="0">
                        <a:spcBef>
                          <a:spcPts val="0"/>
                        </a:spcBef>
                        <a:spcAft>
                          <a:spcPts val="0"/>
                        </a:spcAft>
                      </a:pPr>
                      <a:r>
                        <a:rPr lang="en-US" sz="1200" dirty="0">
                          <a:effectLst/>
                          <a:latin typeface="Times New Roman"/>
                          <a:ea typeface="Calibri"/>
                        </a:rPr>
                        <a:t>Bergman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11/12/61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05/05/2013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7239000" y="2055674"/>
            <a:ext cx="1524000" cy="1938992"/>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Century Gothic" panose="020B0502020202020204" pitchFamily="34" charset="0"/>
              </a:rPr>
              <a:t>Sort by test value to determine who is most at risk</a:t>
            </a:r>
            <a:endParaRPr lang="en-US" sz="2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108026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Century Gothic" panose="020B0502020202020204" pitchFamily="34" charset="0"/>
              </a:rPr>
              <a:t>Care Coordination via Reports</a:t>
            </a:r>
            <a:endParaRPr lang="en-US" sz="3600" b="1" dirty="0">
              <a:effectLst>
                <a:outerShdw blurRad="38100" dist="38100" dir="2700000" algn="tl">
                  <a:srgbClr val="000000">
                    <a:alpha val="43137"/>
                  </a:srgbClr>
                </a:outerShdw>
              </a:effectLst>
              <a:latin typeface="Century Gothic" panose="020B0502020202020204" pitchFamily="34" charset="0"/>
            </a:endParaRPr>
          </a:p>
        </p:txBody>
      </p:sp>
      <p:sp>
        <p:nvSpPr>
          <p:cNvPr id="8" name="TextBox 7"/>
          <p:cNvSpPr txBox="1"/>
          <p:nvPr/>
        </p:nvSpPr>
        <p:spPr>
          <a:xfrm>
            <a:off x="6858000" y="2055674"/>
            <a:ext cx="1905000" cy="2246769"/>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Century Gothic" panose="020B0502020202020204" pitchFamily="34" charset="0"/>
              </a:rPr>
              <a:t>Sort by test date to determine who is overdue and needs care coordination</a:t>
            </a:r>
            <a:endParaRPr lang="en-US" sz="2000" b="1" dirty="0">
              <a:effectLst>
                <a:outerShdw blurRad="38100" dist="38100" dir="2700000" algn="tl">
                  <a:srgbClr val="000000">
                    <a:alpha val="43137"/>
                  </a:srgbClr>
                </a:outerShdw>
              </a:effectLst>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23249598"/>
              </p:ext>
            </p:extLst>
          </p:nvPr>
        </p:nvGraphicFramePr>
        <p:xfrm>
          <a:off x="381000" y="1219199"/>
          <a:ext cx="6019800" cy="4114803"/>
        </p:xfrm>
        <a:graphic>
          <a:graphicData uri="http://schemas.openxmlformats.org/drawingml/2006/table">
            <a:tbl>
              <a:tblPr firstRow="1" firstCol="1" bandRow="1"/>
              <a:tblGrid>
                <a:gridCol w="1673628"/>
                <a:gridCol w="1165405"/>
                <a:gridCol w="1165405"/>
                <a:gridCol w="2015362"/>
              </a:tblGrid>
              <a:tr h="748146">
                <a:tc>
                  <a:txBody>
                    <a:bodyPr/>
                    <a:lstStyle/>
                    <a:p>
                      <a:pPr marL="0" marR="0">
                        <a:spcBef>
                          <a:spcPts val="0"/>
                        </a:spcBef>
                        <a:spcAft>
                          <a:spcPts val="0"/>
                        </a:spcAft>
                      </a:pPr>
                      <a:r>
                        <a:rPr lang="en-US" sz="1200" dirty="0">
                          <a:effectLst/>
                          <a:latin typeface="Times New Roman"/>
                          <a:ea typeface="Calibri"/>
                        </a:rPr>
                        <a:t>Client Last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Client Birthdate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Provider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Date of most recent eye exam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r>
                        <a:rPr lang="en-US" sz="1200">
                          <a:effectLst/>
                          <a:latin typeface="Times New Roman"/>
                          <a:ea typeface="Calibri"/>
                        </a:rPr>
                        <a:t>Bell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effectLst/>
                          <a:latin typeface="Times New Roman"/>
                          <a:ea typeface="Calibri"/>
                        </a:rPr>
                        <a:t>05/25/72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a:effectLst/>
                          <a:latin typeface="Times New Roman"/>
                          <a:ea typeface="Calibri"/>
                        </a:rPr>
                        <a:t>11/11/2011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74073">
                <a:tc>
                  <a:txBody>
                    <a:bodyPr/>
                    <a:lstStyle/>
                    <a:p>
                      <a:pPr marL="0" marR="0">
                        <a:spcBef>
                          <a:spcPts val="0"/>
                        </a:spcBef>
                        <a:spcAft>
                          <a:spcPts val="0"/>
                        </a:spcAft>
                      </a:pPr>
                      <a:r>
                        <a:rPr lang="en-US" sz="1200">
                          <a:effectLst/>
                          <a:latin typeface="Times New Roman"/>
                          <a:ea typeface="Calibri"/>
                        </a:rPr>
                        <a:t>Cruz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effectLst/>
                          <a:latin typeface="Times New Roman"/>
                          <a:ea typeface="Calibri"/>
                        </a:rPr>
                        <a:t>06/16/60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a:effectLst/>
                          <a:latin typeface="Times New Roman"/>
                          <a:ea typeface="Calibri"/>
                        </a:rPr>
                        <a:t>06/10/2012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74073">
                <a:tc>
                  <a:txBody>
                    <a:bodyPr/>
                    <a:lstStyle/>
                    <a:p>
                      <a:pPr marL="0" marR="0">
                        <a:spcBef>
                          <a:spcPts val="0"/>
                        </a:spcBef>
                        <a:spcAft>
                          <a:spcPts val="0"/>
                        </a:spcAft>
                      </a:pPr>
                      <a:r>
                        <a:rPr lang="en-US" sz="1200">
                          <a:effectLst/>
                          <a:latin typeface="Times New Roman"/>
                          <a:ea typeface="Calibri"/>
                        </a:rPr>
                        <a:t>Ramirez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effectLst/>
                          <a:latin typeface="Times New Roman"/>
                          <a:ea typeface="Calibri"/>
                        </a:rPr>
                        <a:t>05/24/61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a:effectLst/>
                          <a:latin typeface="Times New Roman"/>
                          <a:ea typeface="Calibri"/>
                        </a:rPr>
                        <a:t>04/15/2012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74073">
                <a:tc>
                  <a:txBody>
                    <a:bodyPr/>
                    <a:lstStyle/>
                    <a:p>
                      <a:pPr marL="0" marR="0">
                        <a:spcBef>
                          <a:spcPts val="0"/>
                        </a:spcBef>
                        <a:spcAft>
                          <a:spcPts val="0"/>
                        </a:spcAft>
                      </a:pPr>
                      <a:r>
                        <a:rPr lang="en-US" sz="1200">
                          <a:effectLst/>
                          <a:latin typeface="Times New Roman"/>
                          <a:ea typeface="Calibri"/>
                        </a:rPr>
                        <a:t>Jordan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effectLst/>
                          <a:latin typeface="Times New Roman"/>
                          <a:ea typeface="Calibri"/>
                        </a:rPr>
                        <a:t>09/12/60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dirty="0">
                          <a:effectLst/>
                          <a:latin typeface="Times New Roman"/>
                          <a:ea typeface="Calibri"/>
                        </a:rPr>
                        <a:t>02/17/2012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74073">
                <a:tc>
                  <a:txBody>
                    <a:bodyPr/>
                    <a:lstStyle/>
                    <a:p>
                      <a:pPr marL="0" marR="0">
                        <a:spcBef>
                          <a:spcPts val="0"/>
                        </a:spcBef>
                        <a:spcAft>
                          <a:spcPts val="0"/>
                        </a:spcAft>
                      </a:pPr>
                      <a:r>
                        <a:rPr lang="en-US" sz="1200">
                          <a:effectLst/>
                          <a:latin typeface="Times New Roman"/>
                          <a:ea typeface="Calibri"/>
                        </a:rPr>
                        <a:t>Smith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01/15/65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dirty="0" smtClean="0">
                          <a:effectLst/>
                          <a:latin typeface="Times New Roman"/>
                          <a:ea typeface="Calibri"/>
                        </a:rPr>
                        <a:t>09/05/2012</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4073">
                <a:tc>
                  <a:txBody>
                    <a:bodyPr/>
                    <a:lstStyle/>
                    <a:p>
                      <a:pPr marL="0" marR="0">
                        <a:spcBef>
                          <a:spcPts val="0"/>
                        </a:spcBef>
                        <a:spcAft>
                          <a:spcPts val="0"/>
                        </a:spcAft>
                      </a:pPr>
                      <a:r>
                        <a:rPr lang="en-US" sz="1200">
                          <a:effectLst/>
                          <a:latin typeface="Times New Roman"/>
                          <a:ea typeface="Calibri"/>
                        </a:rPr>
                        <a:t>Ryan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03/31/40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dirty="0" smtClean="0">
                          <a:effectLst/>
                          <a:latin typeface="Times New Roman"/>
                          <a:ea typeface="Calibri"/>
                        </a:rPr>
                        <a:t>09/15/2012</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4073">
                <a:tc>
                  <a:txBody>
                    <a:bodyPr/>
                    <a:lstStyle/>
                    <a:p>
                      <a:pPr marL="0" marR="0">
                        <a:spcBef>
                          <a:spcPts val="0"/>
                        </a:spcBef>
                        <a:spcAft>
                          <a:spcPts val="0"/>
                        </a:spcAft>
                      </a:pPr>
                      <a:r>
                        <a:rPr lang="en-US" sz="1200">
                          <a:effectLst/>
                          <a:latin typeface="Times New Roman"/>
                          <a:ea typeface="Calibri"/>
                        </a:rPr>
                        <a:t>Stock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10/10/80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04/13/2013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r>
                        <a:rPr lang="en-US" sz="1200">
                          <a:effectLst/>
                          <a:latin typeface="Times New Roman"/>
                          <a:ea typeface="Calibri"/>
                        </a:rPr>
                        <a:t>Bergman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11/12/61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03/05/2013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spcBef>
                          <a:spcPts val="0"/>
                        </a:spcBef>
                        <a:spcAft>
                          <a:spcPts val="0"/>
                        </a:spcAft>
                      </a:pPr>
                      <a:r>
                        <a:rPr lang="en-US" sz="1200">
                          <a:effectLst/>
                          <a:latin typeface="Times New Roman"/>
                          <a:ea typeface="Calibri"/>
                        </a:rPr>
                        <a:t>Blake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12/12/40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02/14/2013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92391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04800" y="228600"/>
            <a:ext cx="85344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r>
              <a:rPr lang="en-US" altLang="en-US" sz="32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Care Coordination via a Birthday Letter</a:t>
            </a:r>
            <a:endParaRPr lang="en-US" altLang="en-US" sz="3200" b="1" dirty="0">
              <a:solidFill>
                <a:srgbClr val="FFFF00"/>
              </a:solidFill>
              <a:effectLst>
                <a:outerShdw blurRad="38100" dist="38100" dir="2700000" algn="tl">
                  <a:srgbClr val="000000">
                    <a:alpha val="43137"/>
                  </a:srgbClr>
                </a:outerShdw>
              </a:effectLst>
              <a:latin typeface="Century Gothic" panose="020B0502020202020204" pitchFamily="34" charset="0"/>
            </a:endParaRPr>
          </a:p>
          <a:p>
            <a:pPr algn="ctr"/>
            <a:r>
              <a:rPr lang="en-US" altLang="en-US" sz="2400" dirty="0">
                <a:solidFill>
                  <a:srgbClr val="FFFF00"/>
                </a:solidFill>
                <a:latin typeface="Century Gothic" panose="020B0502020202020204" pitchFamily="34" charset="0"/>
              </a:rPr>
              <a:t> </a:t>
            </a:r>
            <a:r>
              <a:rPr lang="en-US" altLang="en-US" sz="2400" dirty="0">
                <a:latin typeface="Century Gothic" panose="020B0502020202020204" pitchFamily="34" charset="0"/>
              </a:rPr>
              <a:t>Registry information used to generate personalized letters </a:t>
            </a:r>
            <a:r>
              <a:rPr lang="en-US" altLang="en-US" sz="2400" dirty="0" smtClean="0">
                <a:latin typeface="Century Gothic" panose="020B0502020202020204" pitchFamily="34" charset="0"/>
              </a:rPr>
              <a:t>for patients with concerning values.</a:t>
            </a:r>
          </a:p>
          <a:p>
            <a:pPr algn="ctr"/>
            <a:r>
              <a:rPr lang="en-US" altLang="en-US" sz="2400" dirty="0" smtClean="0">
                <a:latin typeface="Century Gothic" panose="020B0502020202020204" pitchFamily="34" charset="0"/>
              </a:rPr>
              <a:t>Here’s an example from a VA in OH of reaching out to patients on cholesterol results.</a:t>
            </a:r>
          </a:p>
          <a:p>
            <a:pPr algn="ctr"/>
            <a:r>
              <a:rPr lang="en-US" altLang="en-US" sz="2400" dirty="0" smtClean="0">
                <a:latin typeface="Century Gothic" panose="020B0502020202020204" pitchFamily="34" charset="0"/>
              </a:rPr>
              <a:t>Underlined </a:t>
            </a:r>
            <a:r>
              <a:rPr lang="en-US" altLang="en-US" sz="2400" dirty="0">
                <a:latin typeface="Century Gothic" panose="020B0502020202020204" pitchFamily="34" charset="0"/>
              </a:rPr>
              <a:t>text is inserted using expert logic.</a:t>
            </a:r>
          </a:p>
        </p:txBody>
      </p:sp>
      <p:sp>
        <p:nvSpPr>
          <p:cNvPr id="4" name="Text Box 2"/>
          <p:cNvSpPr txBox="1">
            <a:spLocks noChangeArrowheads="1"/>
          </p:cNvSpPr>
          <p:nvPr/>
        </p:nvSpPr>
        <p:spPr bwMode="auto">
          <a:xfrm>
            <a:off x="152400" y="2749927"/>
            <a:ext cx="8915400" cy="4031873"/>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dirty="0" smtClean="0">
                <a:ln>
                  <a:noFill/>
                </a:ln>
                <a:solidFill>
                  <a:srgbClr val="000099"/>
                </a:solidFill>
                <a:effectLst/>
                <a:uLnTx/>
                <a:uFillTx/>
                <a:latin typeface="Arial Unicode MS" pitchFamily="34" charset="-128"/>
              </a:rPr>
              <a:t>Cleveland VA</a:t>
            </a: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	</a:t>
            </a:r>
            <a:r>
              <a:rPr kumimoji="0" lang="en-US" altLang="en-US" sz="1600" b="0" i="0" u="none" strike="noStrike" kern="0" cap="none" spc="0" normalizeH="0" baseline="0" noProof="0" dirty="0" smtClean="0">
                <a:ln>
                  <a:noFill/>
                </a:ln>
                <a:solidFill>
                  <a:srgbClr val="FFFFFF"/>
                </a:solidFill>
                <a:effectLst/>
                <a:uLnTx/>
                <a:uFillTx/>
                <a:latin typeface="Arial Unicode MS" pitchFamily="34" charset="-128"/>
              </a:rPr>
              <a:t>	</a:t>
            </a:r>
            <a:r>
              <a:rPr kumimoji="0" lang="en-US" altLang="en-US" sz="1600" b="0" i="0" u="none" strike="noStrike" kern="0" cap="none" spc="0" normalizeH="0" baseline="0" noProof="0" dirty="0" smtClean="0">
                <a:ln>
                  <a:noFill/>
                </a:ln>
                <a:solidFill>
                  <a:srgbClr val="0066FF"/>
                </a:solidFill>
                <a:effectLst/>
                <a:uLnTx/>
                <a:uFillTx/>
                <a:latin typeface="Arial Unicode MS" pitchFamily="34" charset="-128"/>
              </a:rPr>
              <a:t>	</a:t>
            </a:r>
            <a:r>
              <a:rPr kumimoji="0" lang="en-US" altLang="en-US" sz="1600" b="1" i="0" u="none" strike="noStrike" kern="0" cap="none" spc="0" normalizeH="0" baseline="0" noProof="0" dirty="0" smtClean="0">
                <a:ln>
                  <a:noFill/>
                </a:ln>
                <a:solidFill>
                  <a:srgbClr val="0066FF"/>
                </a:solidFill>
                <a:effectLst/>
                <a:uLnTx/>
                <a:uFillTx/>
                <a:latin typeface="Arial Unicode MS" pitchFamily="34" charset="-128"/>
              </a:rPr>
              <a:t>         </a:t>
            </a:r>
            <a:r>
              <a:rPr kumimoji="0" lang="en-US" altLang="en-US" sz="1600" b="1" i="0" u="sng" strike="noStrike" kern="0" cap="none" spc="0" normalizeH="0" baseline="0" noProof="0" dirty="0" smtClean="0">
                <a:ln>
                  <a:noFill/>
                </a:ln>
                <a:solidFill>
                  <a:srgbClr val="0066FF"/>
                </a:solidFill>
                <a:effectLst/>
                <a:uLnTx/>
                <a:uFillTx/>
                <a:latin typeface="Arial Unicode MS" pitchFamily="34" charset="-128"/>
              </a:rPr>
              <a:t>July 27, 2007</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600" b="1" i="0" u="sng" strike="noStrike" kern="0" cap="none" spc="0" normalizeH="0" baseline="0" noProof="0" dirty="0" smtClean="0">
              <a:ln>
                <a:noFill/>
              </a:ln>
              <a:solidFill>
                <a:srgbClr val="0066FF"/>
              </a:solidFill>
              <a:effectLst/>
              <a:uLnTx/>
              <a:uFillTx/>
              <a:latin typeface="Arial Unicode MS"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Dear</a:t>
            </a:r>
            <a:r>
              <a:rPr kumimoji="0" lang="en-US" altLang="en-US" sz="1600" b="0" i="0" u="none" strike="noStrike" kern="0" cap="none" spc="0" normalizeH="0" baseline="0" noProof="0" dirty="0" smtClean="0">
                <a:ln>
                  <a:noFill/>
                </a:ln>
                <a:solidFill>
                  <a:srgbClr val="FFFFFF"/>
                </a:solidFill>
                <a:effectLst/>
                <a:uLnTx/>
                <a:uFillTx/>
                <a:latin typeface="Arial Unicode MS" pitchFamily="34" charset="-128"/>
              </a:rPr>
              <a:t> </a:t>
            </a:r>
            <a:r>
              <a:rPr kumimoji="0" lang="en-US" altLang="en-US" sz="1600" b="1" i="0" u="sng" strike="noStrike" kern="0" cap="none" spc="0" normalizeH="0" baseline="0" noProof="0" dirty="0" smtClean="0">
                <a:ln>
                  <a:noFill/>
                </a:ln>
                <a:solidFill>
                  <a:srgbClr val="0066FF"/>
                </a:solidFill>
                <a:effectLst/>
                <a:uLnTx/>
                <a:uFillTx/>
                <a:latin typeface="Arial Unicode MS" pitchFamily="34" charset="-128"/>
              </a:rPr>
              <a:t>JOHN DOE</a:t>
            </a:r>
            <a:r>
              <a:rPr kumimoji="0" lang="en-US" altLang="en-US" sz="1600" b="0" i="0" u="none" strike="noStrike" kern="0" cap="none" spc="0" normalizeH="0" baseline="0" noProof="0" dirty="0" smtClean="0">
                <a:ln>
                  <a:noFill/>
                </a:ln>
                <a:solidFill>
                  <a:srgbClr val="0066FF"/>
                </a:solidFill>
                <a:effectLst/>
                <a:uLnTx/>
                <a:uFillTx/>
                <a:latin typeface="Arial Unicode MS" pitchFamily="34" charset="-128"/>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Happy Birthday!  Your VA health care providers want you to have many more!</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We are sending you your latest diabetes test results because our VA records show that your </a:t>
            </a:r>
            <a:r>
              <a:rPr kumimoji="0" lang="en-US" altLang="en-US" sz="1600" b="1" i="0" u="sng" strike="noStrike" kern="0" cap="none" spc="0" normalizeH="0" baseline="0" noProof="0" dirty="0" smtClean="0">
                <a:ln>
                  <a:noFill/>
                </a:ln>
                <a:solidFill>
                  <a:srgbClr val="0066FF"/>
                </a:solidFill>
                <a:effectLst/>
                <a:uLnTx/>
                <a:uFillTx/>
                <a:latin typeface="Arial Unicode MS" pitchFamily="34" charset="-128"/>
              </a:rPr>
              <a:t>blood test for cholesterol is either too high, or needs to be rechecked</a:t>
            </a: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smtClean="0">
              <a:ln>
                <a:noFill/>
              </a:ln>
              <a:solidFill>
                <a:srgbClr val="000099"/>
              </a:solidFill>
              <a:effectLst/>
              <a:uLnTx/>
              <a:uFillTx/>
              <a:latin typeface="Arial Unicode MS"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Your LDL-cholesterol (the ‘bad’ kind of cholesterol) should be less than 100 to protect you from stroke or heart attack.  Even if your last test was good, you are due to have it checked again.</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smtClean="0">
              <a:ln>
                <a:noFill/>
              </a:ln>
              <a:solidFill>
                <a:srgbClr val="FFFFFF"/>
              </a:solidFill>
              <a:effectLst/>
              <a:uLnTx/>
              <a:uFillTx/>
              <a:latin typeface="Arial Unicode MS"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Your primary provider at the VA Lorain clinic would like you to call </a:t>
            </a:r>
            <a:r>
              <a:rPr kumimoji="0" lang="en-US" altLang="en-US" sz="1600" b="1" i="0" u="sng" strike="noStrike" kern="0" cap="none" spc="0" normalizeH="0" baseline="0" noProof="0" dirty="0" smtClean="0">
                <a:ln>
                  <a:noFill/>
                </a:ln>
                <a:solidFill>
                  <a:srgbClr val="0066FF"/>
                </a:solidFill>
                <a:effectLst/>
                <a:uLnTx/>
                <a:uFillTx/>
                <a:latin typeface="Arial Unicode MS" pitchFamily="34" charset="-128"/>
              </a:rPr>
              <a:t>L       W</a:t>
            </a:r>
            <a:r>
              <a:rPr kumimoji="0" lang="en-US" altLang="en-US" sz="1600" b="1" i="0" u="sng" strike="noStrike" kern="0" cap="none" spc="0" normalizeH="0" baseline="0" noProof="0" dirty="0" smtClean="0">
                <a:ln>
                  <a:noFill/>
                </a:ln>
                <a:solidFill>
                  <a:srgbClr val="000099"/>
                </a:solidFill>
                <a:effectLst/>
                <a:uLnTx/>
                <a:uFillTx/>
                <a:latin typeface="Arial Unicode MS" pitchFamily="34" charset="-128"/>
              </a:rPr>
              <a:t>      </a:t>
            </a: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 to go over your results, set up a fasting blood test, or set up a visit.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smtClean="0">
              <a:ln>
                <a:noFill/>
              </a:ln>
              <a:solidFill>
                <a:srgbClr val="000099"/>
              </a:solidFill>
              <a:effectLst/>
              <a:uLnTx/>
              <a:uFillTx/>
              <a:latin typeface="Arial Unicode MS"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Please call</a:t>
            </a:r>
            <a:r>
              <a:rPr kumimoji="0" lang="en-US" altLang="en-US" sz="1600" b="0" i="0" u="none" strike="noStrike" kern="0" cap="none" spc="0" normalizeH="0" baseline="0" noProof="0" dirty="0" smtClean="0">
                <a:ln>
                  <a:noFill/>
                </a:ln>
                <a:solidFill>
                  <a:srgbClr val="FFFFFF"/>
                </a:solidFill>
                <a:effectLst/>
                <a:uLnTx/>
                <a:uFillTx/>
                <a:latin typeface="Arial Unicode MS" pitchFamily="34" charset="-128"/>
              </a:rPr>
              <a:t> </a:t>
            </a:r>
            <a:r>
              <a:rPr kumimoji="0" lang="en-US" altLang="en-US" sz="1600" b="1" i="0" u="sng" strike="noStrike" kern="0" cap="none" spc="0" normalizeH="0" baseline="0" noProof="0" dirty="0" smtClean="0">
                <a:ln>
                  <a:noFill/>
                </a:ln>
                <a:solidFill>
                  <a:srgbClr val="0066FF"/>
                </a:solidFill>
                <a:effectLst/>
                <a:uLnTx/>
                <a:uFillTx/>
                <a:latin typeface="Arial Unicode MS" pitchFamily="34" charset="-128"/>
              </a:rPr>
              <a:t>(440) 244-3833 EXT 2247</a:t>
            </a:r>
            <a:r>
              <a:rPr kumimoji="0" lang="en-US" altLang="en-US" sz="1600" b="1" i="0" u="none" strike="noStrike" kern="0" cap="none" spc="0" normalizeH="0" baseline="0" noProof="0" dirty="0" smtClean="0">
                <a:ln>
                  <a:noFill/>
                </a:ln>
                <a:solidFill>
                  <a:srgbClr val="FFFFFF"/>
                </a:solidFill>
                <a:effectLst/>
                <a:uLnTx/>
                <a:uFillTx/>
                <a:latin typeface="Arial Unicode MS" pitchFamily="34" charset="-128"/>
              </a:rPr>
              <a:t> </a:t>
            </a: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to</a:t>
            </a:r>
            <a:r>
              <a:rPr kumimoji="0" lang="en-US" altLang="en-US" sz="1600" b="1" i="0" u="none" strike="noStrike" kern="0" cap="none" spc="0" normalizeH="0" baseline="0" noProof="0" dirty="0" smtClean="0">
                <a:ln>
                  <a:noFill/>
                </a:ln>
                <a:solidFill>
                  <a:srgbClr val="000099"/>
                </a:solidFill>
                <a:effectLst/>
                <a:uLnTx/>
                <a:uFillTx/>
                <a:latin typeface="Arial Unicode MS" pitchFamily="34" charset="-128"/>
              </a:rPr>
              <a:t> </a:t>
            </a:r>
            <a:r>
              <a:rPr kumimoji="0" lang="en-US" altLang="en-US" sz="1600" b="0" i="0" u="none" strike="noStrike" kern="0" cap="none" spc="0" normalizeH="0" baseline="0" noProof="0" dirty="0" smtClean="0">
                <a:ln>
                  <a:noFill/>
                </a:ln>
                <a:solidFill>
                  <a:srgbClr val="000099"/>
                </a:solidFill>
                <a:effectLst/>
                <a:uLnTx/>
                <a:uFillTx/>
                <a:latin typeface="Arial Unicode MS" pitchFamily="34" charset="-128"/>
              </a:rPr>
              <a:t>schedule.  If you come for a clinic visit, please bring in all of your medication bottles, your blood glucose meter, and any glucose records if you have them. Thanks!</a:t>
            </a:r>
          </a:p>
        </p:txBody>
      </p:sp>
    </p:spTree>
    <p:extLst>
      <p:ext uri="{BB962C8B-B14F-4D97-AF65-F5344CB8AC3E}">
        <p14:creationId xmlns:p14="http://schemas.microsoft.com/office/powerpoint/2010/main" val="3650401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34400" cy="630942"/>
          </a:xfrm>
          <a:prstGeom prst="rect">
            <a:avLst/>
          </a:prstGeom>
          <a:noFill/>
        </p:spPr>
        <p:txBody>
          <a:bodyPr wrap="square" rtlCol="0">
            <a:spAutoFit/>
          </a:bodyPr>
          <a:lstStyle/>
          <a:p>
            <a:r>
              <a:rPr lang="en-US" sz="3500" b="1" dirty="0" smtClean="0">
                <a:effectLst>
                  <a:outerShdw blurRad="38100" dist="38100" dir="2700000" algn="tl">
                    <a:srgbClr val="000000">
                      <a:alpha val="43137"/>
                    </a:srgbClr>
                  </a:outerShdw>
                </a:effectLst>
                <a:latin typeface="Century Gothic" panose="020B0502020202020204" pitchFamily="34" charset="0"/>
              </a:rPr>
              <a:t>Performance Management via Reports</a:t>
            </a:r>
            <a:endParaRPr lang="en-US" sz="3500" b="1" dirty="0">
              <a:effectLst>
                <a:outerShdw blurRad="38100" dist="38100" dir="2700000" algn="tl">
                  <a:srgbClr val="000000">
                    <a:alpha val="43137"/>
                  </a:srgbClr>
                </a:outerShdw>
              </a:effectLst>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70966014"/>
              </p:ext>
            </p:extLst>
          </p:nvPr>
        </p:nvGraphicFramePr>
        <p:xfrm>
          <a:off x="381001" y="990600"/>
          <a:ext cx="6781801" cy="4419598"/>
        </p:xfrm>
        <a:graphic>
          <a:graphicData uri="http://schemas.openxmlformats.org/drawingml/2006/table">
            <a:tbl>
              <a:tblPr firstRow="1" firstCol="1" bandRow="1"/>
              <a:tblGrid>
                <a:gridCol w="1485162"/>
                <a:gridCol w="1038299"/>
                <a:gridCol w="1038299"/>
                <a:gridCol w="1432589"/>
                <a:gridCol w="1787452"/>
              </a:tblGrid>
              <a:tr h="804145">
                <a:tc>
                  <a:txBody>
                    <a:bodyPr/>
                    <a:lstStyle/>
                    <a:p>
                      <a:pPr marL="0" marR="0">
                        <a:spcBef>
                          <a:spcPts val="0"/>
                        </a:spcBef>
                        <a:spcAft>
                          <a:spcPts val="0"/>
                        </a:spcAft>
                      </a:pPr>
                      <a:r>
                        <a:rPr lang="en-US" sz="1200" dirty="0">
                          <a:effectLst/>
                          <a:latin typeface="Times New Roman"/>
                          <a:ea typeface="Calibri"/>
                        </a:rPr>
                        <a:t>Client Last Name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Client Birthdate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Provider</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Value of most recent A1C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Date of most recent A1C</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717">
                <a:tc>
                  <a:txBody>
                    <a:bodyPr/>
                    <a:lstStyle/>
                    <a:p>
                      <a:pPr marL="0" marR="0">
                        <a:spcBef>
                          <a:spcPts val="0"/>
                        </a:spcBef>
                        <a:spcAft>
                          <a:spcPts val="0"/>
                        </a:spcAft>
                      </a:pPr>
                      <a:r>
                        <a:rPr lang="en-US" sz="1200" dirty="0">
                          <a:effectLst/>
                          <a:latin typeface="Times New Roman"/>
                          <a:ea typeface="Calibri"/>
                        </a:rPr>
                        <a:t>Ryan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03/31/40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 Dr. 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9.8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09/05/2013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r>
              <a:tr h="401717">
                <a:tc>
                  <a:txBody>
                    <a:bodyPr/>
                    <a:lstStyle/>
                    <a:p>
                      <a:pPr marL="0" marR="0">
                        <a:spcBef>
                          <a:spcPts val="0"/>
                        </a:spcBef>
                        <a:spcAft>
                          <a:spcPts val="0"/>
                        </a:spcAft>
                      </a:pPr>
                      <a:r>
                        <a:rPr lang="en-US" sz="1200" dirty="0">
                          <a:effectLst/>
                          <a:latin typeface="Times New Roman"/>
                          <a:ea typeface="Calibri"/>
                        </a:rPr>
                        <a:t>Smith</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01/15/65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 Dr. 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7.1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08/15/2013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r>
              <a:tr h="401717">
                <a:tc>
                  <a:txBody>
                    <a:bodyPr/>
                    <a:lstStyle/>
                    <a:p>
                      <a:pPr marL="0" marR="0">
                        <a:spcBef>
                          <a:spcPts val="0"/>
                        </a:spcBef>
                        <a:spcAft>
                          <a:spcPts val="0"/>
                        </a:spcAft>
                      </a:pPr>
                      <a:r>
                        <a:rPr lang="en-US" sz="1200">
                          <a:effectLst/>
                          <a:latin typeface="Times New Roman"/>
                          <a:ea typeface="Calibri"/>
                        </a:rPr>
                        <a:t>Ramirez</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05/24/61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 Dr. 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6.5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dirty="0">
                          <a:effectLst/>
                          <a:latin typeface="Times New Roman"/>
                          <a:ea typeface="Calibri"/>
                        </a:rPr>
                        <a:t>08/01/2012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1717">
                <a:tc>
                  <a:txBody>
                    <a:bodyPr/>
                    <a:lstStyle/>
                    <a:p>
                      <a:pPr marL="0" marR="0">
                        <a:spcBef>
                          <a:spcPts val="0"/>
                        </a:spcBef>
                        <a:spcAft>
                          <a:spcPts val="0"/>
                        </a:spcAft>
                      </a:pPr>
                      <a:r>
                        <a:rPr lang="en-US" sz="1200">
                          <a:effectLst/>
                          <a:latin typeface="Times New Roman"/>
                          <a:ea typeface="Calibri"/>
                        </a:rPr>
                        <a:t>Jordan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09/12/60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 Dr. 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6.5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dirty="0">
                          <a:effectLst/>
                          <a:latin typeface="Times New Roman"/>
                          <a:ea typeface="Calibri"/>
                        </a:rPr>
                        <a:t>09/12/2012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1717">
                <a:tc>
                  <a:txBody>
                    <a:bodyPr/>
                    <a:lstStyle/>
                    <a:p>
                      <a:pPr marL="0" marR="0">
                        <a:spcBef>
                          <a:spcPts val="0"/>
                        </a:spcBef>
                        <a:spcAft>
                          <a:spcPts val="0"/>
                        </a:spcAft>
                      </a:pPr>
                      <a:r>
                        <a:rPr lang="en-US" sz="1200">
                          <a:effectLst/>
                          <a:latin typeface="Times New Roman"/>
                          <a:ea typeface="Calibri"/>
                        </a:rPr>
                        <a:t>Bell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05/25/72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 Dr.  A</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8.9</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02/18/2012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r>
              <a:tr h="401717">
                <a:tc>
                  <a:txBody>
                    <a:bodyPr/>
                    <a:lstStyle/>
                    <a:p>
                      <a:pPr marL="0" marR="0">
                        <a:spcBef>
                          <a:spcPts val="0"/>
                        </a:spcBef>
                        <a:spcAft>
                          <a:spcPts val="0"/>
                        </a:spcAft>
                      </a:pPr>
                      <a:r>
                        <a:rPr lang="en-US" sz="1200">
                          <a:effectLst/>
                          <a:latin typeface="Times New Roman"/>
                          <a:ea typeface="Calibri"/>
                        </a:rPr>
                        <a:t>Cruz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06/16/60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 Dr.  A</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a:effectLst/>
                          <a:latin typeface="Times New Roman"/>
                          <a:ea typeface="Calibri"/>
                        </a:rPr>
                        <a:t>7.8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c>
                  <a:txBody>
                    <a:bodyPr/>
                    <a:lstStyle/>
                    <a:p>
                      <a:pPr marL="0" marR="0">
                        <a:spcBef>
                          <a:spcPts val="0"/>
                        </a:spcBef>
                        <a:spcAft>
                          <a:spcPts val="0"/>
                        </a:spcAft>
                      </a:pPr>
                      <a:r>
                        <a:rPr lang="en-US" sz="1200" dirty="0">
                          <a:effectLst/>
                          <a:latin typeface="Times New Roman"/>
                          <a:ea typeface="Calibri"/>
                        </a:rPr>
                        <a:t>06/17/2012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1D1D"/>
                    </a:solidFill>
                  </a:tcPr>
                </a:tc>
              </a:tr>
              <a:tr h="401717">
                <a:tc>
                  <a:txBody>
                    <a:bodyPr/>
                    <a:lstStyle/>
                    <a:p>
                      <a:pPr marL="0" marR="0">
                        <a:spcBef>
                          <a:spcPts val="0"/>
                        </a:spcBef>
                        <a:spcAft>
                          <a:spcPts val="0"/>
                        </a:spcAft>
                      </a:pPr>
                      <a:r>
                        <a:rPr lang="en-US" sz="1200">
                          <a:effectLst/>
                          <a:latin typeface="Times New Roman"/>
                          <a:ea typeface="Calibri"/>
                        </a:rPr>
                        <a:t>Stock</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10/10/80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dirty="0" smtClean="0">
                          <a:effectLst/>
                          <a:latin typeface="Times New Roman"/>
                          <a:ea typeface="Calibri"/>
                        </a:rPr>
                        <a:t>Dr</a:t>
                      </a:r>
                      <a:r>
                        <a:rPr lang="en-US" sz="1200" dirty="0">
                          <a:effectLst/>
                          <a:latin typeface="Times New Roman"/>
                          <a:ea typeface="Calibri"/>
                        </a:rPr>
                        <a:t>. A</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Times New Roman"/>
                          <a:ea typeface="Calibri"/>
                        </a:rPr>
                        <a:t>6.2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dirty="0">
                          <a:effectLst/>
                          <a:latin typeface="Times New Roman"/>
                          <a:ea typeface="Calibri"/>
                        </a:rPr>
                        <a:t>07/13/2013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1717">
                <a:tc>
                  <a:txBody>
                    <a:bodyPr/>
                    <a:lstStyle/>
                    <a:p>
                      <a:pPr marL="0" marR="0">
                        <a:spcBef>
                          <a:spcPts val="0"/>
                        </a:spcBef>
                        <a:spcAft>
                          <a:spcPts val="0"/>
                        </a:spcAft>
                      </a:pPr>
                      <a:r>
                        <a:rPr lang="en-US" sz="1200" dirty="0">
                          <a:effectLst/>
                          <a:latin typeface="Times New Roman"/>
                          <a:ea typeface="Calibri"/>
                        </a:rPr>
                        <a:t>Blake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12/12/40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Dr. A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Calibri"/>
                        </a:rPr>
                        <a:t>5.2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05/14/2013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717">
                <a:tc>
                  <a:txBody>
                    <a:bodyPr/>
                    <a:lstStyle/>
                    <a:p>
                      <a:pPr marL="0" marR="0">
                        <a:spcBef>
                          <a:spcPts val="0"/>
                        </a:spcBef>
                        <a:spcAft>
                          <a:spcPts val="0"/>
                        </a:spcAft>
                      </a:pPr>
                      <a:r>
                        <a:rPr lang="en-US" sz="1200" dirty="0">
                          <a:effectLst/>
                          <a:latin typeface="Times New Roman"/>
                          <a:ea typeface="Calibri"/>
                        </a:rPr>
                        <a:t>Bergman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11/12/61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Dr. A</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5.0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a:ea typeface="Calibri"/>
                        </a:rPr>
                        <a:t>05/05/2013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7239000" y="2055674"/>
            <a:ext cx="1828800" cy="1938992"/>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Century Gothic" panose="020B0502020202020204" pitchFamily="34" charset="0"/>
              </a:rPr>
              <a:t>Sort by provider then value to identify performance goals</a:t>
            </a:r>
            <a:endParaRPr lang="en-US" sz="2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294079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954107"/>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Century Gothic" panose="020B0502020202020204" pitchFamily="34" charset="0"/>
              </a:rPr>
              <a:t>At our Center: Registry Reports for Self-Management </a:t>
            </a:r>
            <a:endParaRPr lang="en-US" sz="2800" b="1" dirty="0">
              <a:effectLst>
                <a:outerShdw blurRad="38100" dist="38100" dir="2700000" algn="tl">
                  <a:srgbClr val="000000">
                    <a:alpha val="43137"/>
                  </a:srgbClr>
                </a:outerShdw>
              </a:effectLst>
              <a:latin typeface="Century Gothic" panose="020B0502020202020204" pitchFamily="34"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159630648"/>
              </p:ext>
            </p:extLst>
          </p:nvPr>
        </p:nvGraphicFramePr>
        <p:xfrm>
          <a:off x="0" y="1219200"/>
          <a:ext cx="9144000" cy="5638800"/>
        </p:xfrm>
        <a:graphic>
          <a:graphicData uri="http://schemas.openxmlformats.org/presentationml/2006/ole">
            <mc:AlternateContent xmlns:mc="http://schemas.openxmlformats.org/markup-compatibility/2006">
              <mc:Choice xmlns:v="urn:schemas-microsoft-com:vml" Requires="v">
                <p:oleObj spid="_x0000_s5163" name="Presentation" r:id="rId3" imgW="4570378" imgH="3427437" progId="PowerPoint.Show.12">
                  <p:embed/>
                </p:oleObj>
              </mc:Choice>
              <mc:Fallback>
                <p:oleObj name="Presentation" r:id="rId3" imgW="4570378" imgH="3427437" progId="PowerPoint.Show.12">
                  <p:embed/>
                  <p:pic>
                    <p:nvPicPr>
                      <p:cNvPr id="0" name=""/>
                      <p:cNvPicPr/>
                      <p:nvPr/>
                    </p:nvPicPr>
                    <p:blipFill>
                      <a:blip r:embed="rId4"/>
                      <a:stretch>
                        <a:fillRect/>
                      </a:stretch>
                    </p:blipFill>
                    <p:spPr>
                      <a:xfrm>
                        <a:off x="0" y="1219200"/>
                        <a:ext cx="9144000" cy="5638800"/>
                      </a:xfrm>
                      <a:prstGeom prst="rect">
                        <a:avLst/>
                      </a:prstGeom>
                    </p:spPr>
                  </p:pic>
                </p:oleObj>
              </mc:Fallback>
            </mc:AlternateContent>
          </a:graphicData>
        </a:graphic>
      </p:graphicFrame>
    </p:spTree>
    <p:extLst>
      <p:ext uri="{BB962C8B-B14F-4D97-AF65-F5344CB8AC3E}">
        <p14:creationId xmlns:p14="http://schemas.microsoft.com/office/powerpoint/2010/main" val="1224438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35114"/>
            <a:ext cx="8153400"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Century Gothic" panose="020B0502020202020204" pitchFamily="34" charset="0"/>
              </a:rPr>
              <a:t>Pros of Excel 	</a:t>
            </a:r>
            <a:r>
              <a:rPr lang="en-US" sz="4000" b="1" dirty="0">
                <a:effectLst>
                  <a:outerShdw blurRad="38100" dist="38100" dir="2700000" algn="tl">
                    <a:srgbClr val="000000">
                      <a:alpha val="43137"/>
                    </a:srgbClr>
                  </a:outerShdw>
                </a:effectLst>
                <a:latin typeface="Century Gothic" panose="020B0502020202020204" pitchFamily="34" charset="0"/>
              </a:rPr>
              <a:t>	</a:t>
            </a:r>
            <a:r>
              <a:rPr lang="en-US" sz="4000" b="1" dirty="0" smtClean="0">
                <a:effectLst>
                  <a:outerShdw blurRad="38100" dist="38100" dir="2700000" algn="tl">
                    <a:srgbClr val="000000">
                      <a:alpha val="43137"/>
                    </a:srgbClr>
                  </a:outerShdw>
                </a:effectLst>
                <a:latin typeface="Century Gothic" panose="020B0502020202020204" pitchFamily="34" charset="0"/>
              </a:rPr>
              <a:t>Cons of Exce</a:t>
            </a:r>
            <a:r>
              <a:rPr lang="en-US" sz="4000" b="1" dirty="0">
                <a:effectLst>
                  <a:outerShdw blurRad="38100" dist="38100" dir="2700000" algn="tl">
                    <a:srgbClr val="000000">
                      <a:alpha val="43137"/>
                    </a:srgbClr>
                  </a:outerShdw>
                </a:effectLst>
                <a:latin typeface="Century Gothic" panose="020B0502020202020204" pitchFamily="34" charset="0"/>
              </a:rPr>
              <a:t>l</a:t>
            </a:r>
          </a:p>
        </p:txBody>
      </p:sp>
      <p:sp>
        <p:nvSpPr>
          <p:cNvPr id="3" name="TextBox 2"/>
          <p:cNvSpPr txBox="1"/>
          <p:nvPr/>
        </p:nvSpPr>
        <p:spPr>
          <a:xfrm>
            <a:off x="228600" y="1371600"/>
            <a:ext cx="4038600" cy="4389120"/>
          </a:xfrm>
          <a:prstGeom prst="rect">
            <a:avLst/>
          </a:prstGeom>
          <a:noFill/>
        </p:spPr>
        <p:txBody>
          <a:bodyPr wrap="square" rtlCol="0">
            <a:spAutoFit/>
          </a:bodyPr>
          <a:lstStyle/>
          <a:p>
            <a:pPr>
              <a:lnSpc>
                <a:spcPct val="90000"/>
              </a:lnSpc>
              <a:defRPr/>
            </a:pPr>
            <a:r>
              <a:rPr lang="en-US" sz="2800" dirty="0" smtClean="0">
                <a:latin typeface="Century Gothic" panose="020B0502020202020204" pitchFamily="34" charset="0"/>
              </a:rPr>
              <a:t>Easy to learn </a:t>
            </a:r>
          </a:p>
          <a:p>
            <a:pPr>
              <a:lnSpc>
                <a:spcPct val="90000"/>
              </a:lnSpc>
              <a:defRPr/>
            </a:pPr>
            <a:endParaRPr lang="en-US" sz="2800" dirty="0" smtClean="0">
              <a:latin typeface="Century Gothic" panose="020B0502020202020204" pitchFamily="34" charset="0"/>
            </a:endParaRPr>
          </a:p>
          <a:p>
            <a:pPr>
              <a:lnSpc>
                <a:spcPct val="90000"/>
              </a:lnSpc>
              <a:defRPr/>
            </a:pPr>
            <a:r>
              <a:rPr lang="en-US" sz="2800" dirty="0" smtClean="0">
                <a:latin typeface="Century Gothic" panose="020B0502020202020204" pitchFamily="34" charset="0"/>
              </a:rPr>
              <a:t>Good visual cues</a:t>
            </a:r>
          </a:p>
          <a:p>
            <a:pPr>
              <a:lnSpc>
                <a:spcPct val="90000"/>
              </a:lnSpc>
              <a:defRPr/>
            </a:pPr>
            <a:endParaRPr lang="en-US" sz="2800" dirty="0" smtClean="0">
              <a:latin typeface="Century Gothic" panose="020B0502020202020204" pitchFamily="34" charset="0"/>
            </a:endParaRPr>
          </a:p>
          <a:p>
            <a:pPr>
              <a:lnSpc>
                <a:spcPct val="90000"/>
              </a:lnSpc>
              <a:defRPr/>
            </a:pPr>
            <a:r>
              <a:rPr lang="en-US" sz="2800" dirty="0" smtClean="0">
                <a:latin typeface="Century Gothic" panose="020B0502020202020204" pitchFamily="34" charset="0"/>
              </a:rPr>
              <a:t>Ease </a:t>
            </a:r>
            <a:r>
              <a:rPr lang="en-US" sz="2800" dirty="0">
                <a:latin typeface="Century Gothic" panose="020B0502020202020204" pitchFamily="34" charset="0"/>
              </a:rPr>
              <a:t>of data entry &amp; data </a:t>
            </a:r>
            <a:r>
              <a:rPr lang="en-US" sz="2800" dirty="0" smtClean="0">
                <a:latin typeface="Century Gothic" panose="020B0502020202020204" pitchFamily="34" charset="0"/>
              </a:rPr>
              <a:t>cleaning</a:t>
            </a:r>
          </a:p>
          <a:p>
            <a:pPr>
              <a:lnSpc>
                <a:spcPct val="90000"/>
              </a:lnSpc>
              <a:defRPr/>
            </a:pPr>
            <a:endParaRPr lang="en-US" sz="2800" dirty="0">
              <a:latin typeface="Century Gothic" panose="020B0502020202020204" pitchFamily="34" charset="0"/>
            </a:endParaRPr>
          </a:p>
          <a:p>
            <a:pPr>
              <a:lnSpc>
                <a:spcPct val="90000"/>
              </a:lnSpc>
              <a:defRPr/>
            </a:pPr>
            <a:r>
              <a:rPr lang="en-US" sz="2800" dirty="0" smtClean="0">
                <a:latin typeface="Century Gothic" panose="020B0502020202020204" pitchFamily="34" charset="0"/>
              </a:rPr>
              <a:t>System stability </a:t>
            </a:r>
            <a:endParaRPr lang="en-US" sz="2800" dirty="0">
              <a:latin typeface="Century Gothic" panose="020B0502020202020204" pitchFamily="34" charset="0"/>
            </a:endParaRPr>
          </a:p>
          <a:p>
            <a:endParaRPr lang="en-US" sz="2400" dirty="0" smtClean="0">
              <a:latin typeface="Century Gothic" panose="020B0502020202020204" pitchFamily="34" charset="0"/>
            </a:endParaRPr>
          </a:p>
          <a:p>
            <a:r>
              <a:rPr lang="en-US" sz="2800" dirty="0">
                <a:latin typeface="Century Gothic" panose="020B0502020202020204" pitchFamily="34" charset="0"/>
              </a:rPr>
              <a:t>Ability to interact with the data</a:t>
            </a:r>
          </a:p>
          <a:p>
            <a:endParaRPr lang="en-US" sz="2400" dirty="0">
              <a:latin typeface="Century Gothic" panose="020B0502020202020204" pitchFamily="34" charset="0"/>
            </a:endParaRPr>
          </a:p>
        </p:txBody>
      </p:sp>
      <p:sp>
        <p:nvSpPr>
          <p:cNvPr id="4" name="TextBox 3"/>
          <p:cNvSpPr txBox="1"/>
          <p:nvPr/>
        </p:nvSpPr>
        <p:spPr>
          <a:xfrm>
            <a:off x="4953000" y="1371600"/>
            <a:ext cx="3886200" cy="4468916"/>
          </a:xfrm>
          <a:prstGeom prst="rect">
            <a:avLst/>
          </a:prstGeom>
          <a:noFill/>
        </p:spPr>
        <p:txBody>
          <a:bodyPr wrap="square" rtlCol="0">
            <a:spAutoFit/>
          </a:bodyPr>
          <a:lstStyle/>
          <a:p>
            <a:pPr>
              <a:lnSpc>
                <a:spcPct val="90000"/>
              </a:lnSpc>
              <a:defRPr/>
            </a:pPr>
            <a:r>
              <a:rPr lang="en-US" sz="2800" dirty="0" smtClean="0">
                <a:latin typeface="Century Gothic" panose="020B0502020202020204" pitchFamily="34" charset="0"/>
              </a:rPr>
              <a:t>Not automated: can be labor- and time-intensive (especially if tracking multiple values and dates)</a:t>
            </a:r>
            <a:br>
              <a:rPr lang="en-US" sz="2800" dirty="0" smtClean="0">
                <a:latin typeface="Century Gothic" panose="020B0502020202020204" pitchFamily="34" charset="0"/>
              </a:rPr>
            </a:br>
            <a:endParaRPr lang="en-US" sz="2800" dirty="0" smtClean="0">
              <a:latin typeface="Century Gothic" panose="020B0502020202020204" pitchFamily="34" charset="0"/>
            </a:endParaRPr>
          </a:p>
          <a:p>
            <a:pPr>
              <a:lnSpc>
                <a:spcPct val="90000"/>
              </a:lnSpc>
              <a:defRPr/>
            </a:pPr>
            <a:r>
              <a:rPr lang="en-US" sz="2800" dirty="0" smtClean="0">
                <a:latin typeface="Century Gothic" panose="020B0502020202020204" pitchFamily="34" charset="0"/>
              </a:rPr>
              <a:t>Unwieldy for </a:t>
            </a:r>
            <a:r>
              <a:rPr lang="en-US" sz="2800" dirty="0">
                <a:latin typeface="Century Gothic" panose="020B0502020202020204" pitchFamily="34" charset="0"/>
              </a:rPr>
              <a:t>multiple </a:t>
            </a:r>
            <a:r>
              <a:rPr lang="en-US" sz="2800" dirty="0" smtClean="0">
                <a:latin typeface="Century Gothic" panose="020B0502020202020204" pitchFamily="34" charset="0"/>
              </a:rPr>
              <a:t>diseases</a:t>
            </a:r>
          </a:p>
          <a:p>
            <a:pPr lvl="1">
              <a:lnSpc>
                <a:spcPct val="90000"/>
              </a:lnSpc>
              <a:defRPr/>
            </a:pPr>
            <a:r>
              <a:rPr lang="en-US" sz="2400" dirty="0" smtClean="0">
                <a:latin typeface="Century Gothic" panose="020B0502020202020204" pitchFamily="34" charset="0"/>
              </a:rPr>
              <a:t>Single or different spreadsheets </a:t>
            </a:r>
            <a:r>
              <a:rPr lang="en-US" sz="2400" dirty="0">
                <a:latin typeface="Century Gothic" panose="020B0502020202020204" pitchFamily="34" charset="0"/>
              </a:rPr>
              <a:t>for </a:t>
            </a:r>
            <a:r>
              <a:rPr lang="en-US" sz="2400" dirty="0" smtClean="0">
                <a:latin typeface="Century Gothic" panose="020B0502020202020204" pitchFamily="34" charset="0"/>
              </a:rPr>
              <a:t>multiple conditions?</a:t>
            </a:r>
            <a:endParaRPr lang="en-US" sz="2400"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1535356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Placeholder 64"/>
          <p:cNvSpPr>
            <a:spLocks noGrp="1"/>
          </p:cNvSpPr>
          <p:nvPr>
            <p:ph type="body" sz="quarter" idx="21"/>
          </p:nvPr>
        </p:nvSpPr>
        <p:spPr>
          <a:xfrm>
            <a:off x="152400" y="1143000"/>
            <a:ext cx="5105400" cy="4571999"/>
          </a:xfrm>
        </p:spPr>
        <p:txBody>
          <a:bodyPr/>
          <a:lstStyle/>
          <a:p>
            <a:pPr marL="685800" indent="-342900">
              <a:lnSpc>
                <a:spcPct val="100000"/>
              </a:lnSpc>
              <a:buFont typeface="Wingdings" pitchFamily="2" charset="2"/>
              <a:buChar char="q"/>
            </a:pPr>
            <a:r>
              <a:rPr lang="en-US" sz="2300" dirty="0">
                <a:latin typeface="Century Gothic" pitchFamily="34" charset="0"/>
              </a:rPr>
              <a:t>U.S. Department of Education, National Institute on Disability &amp; Rehabilitation </a:t>
            </a:r>
            <a:r>
              <a:rPr lang="en-US" sz="2300" dirty="0" smtClean="0">
                <a:latin typeface="Century Gothic" pitchFamily="34" charset="0"/>
              </a:rPr>
              <a:t>Research</a:t>
            </a:r>
            <a:br>
              <a:rPr lang="en-US" sz="2300" dirty="0" smtClean="0">
                <a:latin typeface="Century Gothic" pitchFamily="34" charset="0"/>
              </a:rPr>
            </a:br>
            <a:endParaRPr lang="en-US" sz="2300" dirty="0">
              <a:latin typeface="Century Gothic" pitchFamily="34" charset="0"/>
            </a:endParaRPr>
          </a:p>
          <a:p>
            <a:pPr marL="685800" indent="-342900">
              <a:lnSpc>
                <a:spcPct val="100000"/>
              </a:lnSpc>
              <a:buFont typeface="Wingdings" pitchFamily="2" charset="2"/>
              <a:buChar char="q"/>
            </a:pPr>
            <a:r>
              <a:rPr lang="en-US" sz="2300" dirty="0">
                <a:latin typeface="Century Gothic" pitchFamily="34" charset="0"/>
              </a:rPr>
              <a:t>Substance Abuse &amp; Mental Health Services Administration, Center for Mental Health </a:t>
            </a:r>
            <a:r>
              <a:rPr lang="en-US" sz="2300" dirty="0" smtClean="0">
                <a:latin typeface="Century Gothic" pitchFamily="34" charset="0"/>
              </a:rPr>
              <a:t>Services </a:t>
            </a:r>
          </a:p>
          <a:p>
            <a:pPr marL="1485900" lvl="2" indent="0">
              <a:buNone/>
            </a:pPr>
            <a:endParaRPr lang="en-US" sz="2000" dirty="0" smtClean="0">
              <a:solidFill>
                <a:schemeClr val="bg1"/>
              </a:solidFill>
              <a:latin typeface="Century Gothic" pitchFamily="34" charset="0"/>
            </a:endParaRPr>
          </a:p>
          <a:p>
            <a:pPr marL="1485900" lvl="2" indent="0">
              <a:buNone/>
            </a:pPr>
            <a:r>
              <a:rPr lang="en-US" sz="2000" dirty="0" smtClean="0">
                <a:solidFill>
                  <a:schemeClr val="bg1"/>
                </a:solidFill>
                <a:latin typeface="Century Gothic" pitchFamily="34" charset="0"/>
              </a:rPr>
              <a:t>Cooperative Agreement #H133G100028</a:t>
            </a:r>
            <a:endParaRPr lang="en-US" sz="3600" dirty="0">
              <a:solidFill>
                <a:schemeClr val="bg1"/>
              </a:solidFill>
              <a:latin typeface="Century Gothic" pitchFamily="34" charset="0"/>
            </a:endParaRPr>
          </a:p>
        </p:txBody>
      </p:sp>
      <p:sp>
        <p:nvSpPr>
          <p:cNvPr id="5" name="Text Placeholder 4"/>
          <p:cNvSpPr>
            <a:spLocks noGrp="1"/>
          </p:cNvSpPr>
          <p:nvPr>
            <p:ph type="body" sz="quarter" idx="15"/>
          </p:nvPr>
        </p:nvSpPr>
        <p:spPr>
          <a:xfrm>
            <a:off x="304800" y="381000"/>
            <a:ext cx="5181600" cy="609600"/>
          </a:xfrm>
        </p:spPr>
        <p:txBody>
          <a:bodyPr/>
          <a:lstStyle/>
          <a:p>
            <a:r>
              <a:rPr lang="en-US" sz="3000" dirty="0">
                <a:latin typeface="Century Gothic" pitchFamily="34" charset="0"/>
              </a:rPr>
              <a:t>With thanks to our funders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200400" cy="354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416868"/>
          </a:xfrm>
          <a:prstGeom prst="rect">
            <a:avLst/>
          </a:prstGeom>
          <a:noFill/>
        </p:spPr>
        <p:txBody>
          <a:bodyPr wrap="square" rtlCol="0">
            <a:spAutoFit/>
          </a:bodyPr>
          <a:lstStyle/>
          <a:p>
            <a:r>
              <a:rPr lang="en-US" sz="3600" b="1" u="sng" dirty="0" smtClean="0">
                <a:effectLst>
                  <a:outerShdw blurRad="38100" dist="38100" dir="2700000" algn="tl">
                    <a:srgbClr val="000000">
                      <a:alpha val="43137"/>
                    </a:srgbClr>
                  </a:outerShdw>
                </a:effectLst>
                <a:latin typeface="Century Gothic" panose="020B0502020202020204" pitchFamily="34" charset="0"/>
              </a:rPr>
              <a:t>Getting Started </a:t>
            </a:r>
          </a:p>
          <a:p>
            <a:endParaRPr lang="en-US" sz="2400" dirty="0" smtClean="0">
              <a:latin typeface="Century Gothic" panose="020B0502020202020204" pitchFamily="34" charset="0"/>
            </a:endParaRPr>
          </a:p>
          <a:p>
            <a:pPr marL="342900" indent="-342900">
              <a:buFont typeface="Wingdings" panose="05000000000000000000" pitchFamily="2" charset="2"/>
              <a:buChar char="q"/>
            </a:pPr>
            <a:r>
              <a:rPr lang="en-US" sz="2600" dirty="0" smtClean="0">
                <a:latin typeface="Century Gothic" panose="020B0502020202020204" pitchFamily="34" charset="0"/>
              </a:rPr>
              <a:t>Identify clients with </a:t>
            </a:r>
            <a:r>
              <a:rPr lang="en-US" sz="2600" dirty="0">
                <a:latin typeface="Century Gothic" panose="020B0502020202020204" pitchFamily="34" charset="0"/>
              </a:rPr>
              <a:t>diabetes </a:t>
            </a:r>
            <a:endParaRPr lang="en-US" sz="2600" dirty="0" smtClean="0">
              <a:latin typeface="Century Gothic" panose="020B0502020202020204" pitchFamily="34" charset="0"/>
            </a:endParaRPr>
          </a:p>
          <a:p>
            <a:pPr lvl="1"/>
            <a:r>
              <a:rPr lang="en-US" sz="2600" dirty="0" smtClean="0">
                <a:latin typeface="Century Gothic" panose="020B0502020202020204" pitchFamily="34" charset="0"/>
              </a:rPr>
              <a:t>~From clinic, billing, </a:t>
            </a:r>
            <a:r>
              <a:rPr lang="en-US" sz="2600" dirty="0">
                <a:latin typeface="Century Gothic" panose="020B0502020202020204" pitchFamily="34" charset="0"/>
              </a:rPr>
              <a:t>or lab </a:t>
            </a:r>
            <a:r>
              <a:rPr lang="en-US" sz="2600" dirty="0" smtClean="0">
                <a:latin typeface="Century Gothic" panose="020B0502020202020204" pitchFamily="34" charset="0"/>
              </a:rPr>
              <a:t>systems </a:t>
            </a:r>
          </a:p>
          <a:p>
            <a:r>
              <a:rPr lang="en-US" sz="2600" dirty="0">
                <a:latin typeface="Century Gothic" panose="020B0502020202020204" pitchFamily="34" charset="0"/>
              </a:rPr>
              <a:t> </a:t>
            </a:r>
            <a:r>
              <a:rPr lang="en-US" sz="2600" dirty="0" smtClean="0">
                <a:latin typeface="Century Gothic" panose="020B0502020202020204" pitchFamily="34" charset="0"/>
              </a:rPr>
              <a:t>    ~Lab </a:t>
            </a:r>
            <a:r>
              <a:rPr lang="en-US" sz="2600" dirty="0">
                <a:latin typeface="Century Gothic" panose="020B0502020202020204" pitchFamily="34" charset="0"/>
              </a:rPr>
              <a:t>systems have the advantage of </a:t>
            </a:r>
            <a:r>
              <a:rPr lang="en-US" sz="2600" dirty="0" smtClean="0">
                <a:latin typeface="Century Gothic" panose="020B0502020202020204" pitchFamily="34" charset="0"/>
              </a:rPr>
              <a:t>giving test     </a:t>
            </a:r>
          </a:p>
          <a:p>
            <a:r>
              <a:rPr lang="en-US" sz="2600" dirty="0">
                <a:latin typeface="Century Gothic" panose="020B0502020202020204" pitchFamily="34" charset="0"/>
              </a:rPr>
              <a:t> </a:t>
            </a:r>
            <a:r>
              <a:rPr lang="en-US" sz="2600" dirty="0" smtClean="0">
                <a:latin typeface="Century Gothic" panose="020B0502020202020204" pitchFamily="34" charset="0"/>
              </a:rPr>
              <a:t>      values </a:t>
            </a:r>
            <a:r>
              <a:rPr lang="en-US" sz="2600" dirty="0">
                <a:latin typeface="Century Gothic" panose="020B0502020202020204" pitchFamily="34" charset="0"/>
              </a:rPr>
              <a:t>and </a:t>
            </a:r>
            <a:r>
              <a:rPr lang="en-US" sz="2600" dirty="0" smtClean="0">
                <a:latin typeface="Century Gothic" panose="020B0502020202020204" pitchFamily="34" charset="0"/>
              </a:rPr>
              <a:t>dates </a:t>
            </a:r>
            <a:endParaRPr lang="en-US" sz="2600" dirty="0">
              <a:latin typeface="Century Gothic" panose="020B0502020202020204" pitchFamily="34" charset="0"/>
            </a:endParaRPr>
          </a:p>
          <a:p>
            <a:pPr marL="342900" indent="-342900">
              <a:buFont typeface="Wingdings" panose="05000000000000000000" pitchFamily="2" charset="2"/>
              <a:buChar char="q"/>
            </a:pPr>
            <a:r>
              <a:rPr lang="en-US" sz="2600" dirty="0">
                <a:latin typeface="Century Gothic" panose="020B0502020202020204" pitchFamily="34" charset="0"/>
              </a:rPr>
              <a:t>Set up registry in Excel </a:t>
            </a:r>
          </a:p>
          <a:p>
            <a:r>
              <a:rPr lang="en-US" sz="2600" dirty="0" smtClean="0">
                <a:latin typeface="Century Gothic" panose="020B0502020202020204" pitchFamily="34" charset="0"/>
              </a:rPr>
              <a:t>       ~Pre-load one year’s </a:t>
            </a:r>
            <a:r>
              <a:rPr lang="en-US" sz="2600" dirty="0">
                <a:latin typeface="Century Gothic" panose="020B0502020202020204" pitchFamily="34" charset="0"/>
              </a:rPr>
              <a:t>worth of data </a:t>
            </a:r>
            <a:r>
              <a:rPr lang="en-US" sz="2600" dirty="0" smtClean="0">
                <a:latin typeface="Century Gothic" panose="020B0502020202020204" pitchFamily="34" charset="0"/>
              </a:rPr>
              <a:t> </a:t>
            </a:r>
          </a:p>
          <a:p>
            <a:r>
              <a:rPr lang="en-US" sz="2600" dirty="0" smtClean="0">
                <a:latin typeface="Century Gothic" panose="020B0502020202020204" pitchFamily="34" charset="0"/>
              </a:rPr>
              <a:t>       ~Start small with just one indicator (e.g., A1c)</a:t>
            </a:r>
            <a:endParaRPr lang="en-US" sz="2600" dirty="0">
              <a:latin typeface="Century Gothic" panose="020B0502020202020204" pitchFamily="34" charset="0"/>
            </a:endParaRPr>
          </a:p>
          <a:p>
            <a:pPr marL="342900" indent="-342900">
              <a:buFont typeface="Wingdings" panose="05000000000000000000" pitchFamily="2" charset="2"/>
              <a:buChar char="q"/>
            </a:pPr>
            <a:r>
              <a:rPr lang="en-US" sz="2600" dirty="0">
                <a:latin typeface="Century Gothic" panose="020B0502020202020204" pitchFamily="34" charset="0"/>
              </a:rPr>
              <a:t>Add data </a:t>
            </a:r>
            <a:r>
              <a:rPr lang="en-US" sz="2600" dirty="0" smtClean="0">
                <a:latin typeface="Century Gothic" panose="020B0502020202020204" pitchFamily="34" charset="0"/>
              </a:rPr>
              <a:t>as indicators are checked, tests are </a:t>
            </a:r>
          </a:p>
          <a:p>
            <a:r>
              <a:rPr lang="en-US" sz="2600" dirty="0">
                <a:latin typeface="Century Gothic" panose="020B0502020202020204" pitchFamily="34" charset="0"/>
              </a:rPr>
              <a:t> </a:t>
            </a:r>
            <a:r>
              <a:rPr lang="en-US" sz="2600" dirty="0" smtClean="0">
                <a:latin typeface="Century Gothic" panose="020B0502020202020204" pitchFamily="34" charset="0"/>
              </a:rPr>
              <a:t>   performed, or referrals are arranged</a:t>
            </a:r>
            <a:endParaRPr lang="en-US" sz="2600" dirty="0">
              <a:latin typeface="Century Gothic" panose="020B0502020202020204" pitchFamily="34" charset="0"/>
            </a:endParaRPr>
          </a:p>
          <a:p>
            <a:r>
              <a:rPr lang="en-US" sz="2600" dirty="0" smtClean="0">
                <a:latin typeface="Century Gothic" panose="020B0502020202020204" pitchFamily="34" charset="0"/>
              </a:rPr>
              <a:t>        ~Can write </a:t>
            </a:r>
            <a:r>
              <a:rPr lang="en-US" sz="2600" dirty="0">
                <a:latin typeface="Century Gothic" panose="020B0502020202020204" pitchFamily="34" charset="0"/>
              </a:rPr>
              <a:t>over any pre-existing data (save </a:t>
            </a:r>
            <a:endParaRPr lang="en-US" sz="2600" dirty="0" smtClean="0">
              <a:latin typeface="Century Gothic" panose="020B0502020202020204" pitchFamily="34" charset="0"/>
            </a:endParaRPr>
          </a:p>
          <a:p>
            <a:r>
              <a:rPr lang="en-US" sz="2600" dirty="0">
                <a:latin typeface="Century Gothic" panose="020B0502020202020204" pitchFamily="34" charset="0"/>
              </a:rPr>
              <a:t> </a:t>
            </a:r>
            <a:r>
              <a:rPr lang="en-US" sz="2600" dirty="0" smtClean="0">
                <a:latin typeface="Century Gothic" panose="020B0502020202020204" pitchFamily="34" charset="0"/>
              </a:rPr>
              <a:t>         only </a:t>
            </a:r>
            <a:r>
              <a:rPr lang="en-US" sz="2600" dirty="0">
                <a:latin typeface="Century Gothic" panose="020B0502020202020204" pitchFamily="34" charset="0"/>
              </a:rPr>
              <a:t>the </a:t>
            </a:r>
            <a:r>
              <a:rPr lang="en-US" sz="2600" dirty="0" smtClean="0">
                <a:latin typeface="Century Gothic" panose="020B0502020202020204" pitchFamily="34" charset="0"/>
              </a:rPr>
              <a:t>last </a:t>
            </a:r>
            <a:r>
              <a:rPr lang="en-US" sz="2600" dirty="0">
                <a:latin typeface="Century Gothic" panose="020B0502020202020204" pitchFamily="34" charset="0"/>
              </a:rPr>
              <a:t>value) </a:t>
            </a:r>
            <a:endParaRPr lang="en-US" sz="2400" dirty="0">
              <a:latin typeface="Century Gothic" panose="020B0502020202020204" pitchFamily="34" charset="0"/>
            </a:endParaRPr>
          </a:p>
        </p:txBody>
      </p:sp>
    </p:spTree>
    <p:extLst>
      <p:ext uri="{BB962C8B-B14F-4D97-AF65-F5344CB8AC3E}">
        <p14:creationId xmlns:p14="http://schemas.microsoft.com/office/powerpoint/2010/main" val="157969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534400" cy="4955203"/>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latin typeface="Century Gothic" panose="020B0502020202020204" pitchFamily="34" charset="0"/>
              </a:rPr>
              <a:t>Monthly </a:t>
            </a:r>
            <a:endParaRPr lang="en-US" sz="2400" b="1" dirty="0">
              <a:effectLst>
                <a:outerShdw blurRad="38100" dist="38100" dir="2700000" algn="tl">
                  <a:srgbClr val="000000">
                    <a:alpha val="43137"/>
                  </a:srgbClr>
                </a:outerShdw>
              </a:effectLst>
              <a:latin typeface="Century Gothic" panose="020B0502020202020204" pitchFamily="34" charset="0"/>
            </a:endParaRPr>
          </a:p>
          <a:p>
            <a:pPr marL="800100" lvl="1" indent="-342900">
              <a:buFont typeface="Wingdings" panose="05000000000000000000" pitchFamily="2" charset="2"/>
              <a:buChar char="Ø"/>
            </a:pPr>
            <a:r>
              <a:rPr lang="en-US" sz="2200" dirty="0">
                <a:latin typeface="Century Gothic" panose="020B0502020202020204" pitchFamily="34" charset="0"/>
              </a:rPr>
              <a:t>Sort Excel by </a:t>
            </a:r>
            <a:r>
              <a:rPr lang="en-US" sz="2200" dirty="0" smtClean="0">
                <a:latin typeface="Century Gothic" panose="020B0502020202020204" pitchFamily="34" charset="0"/>
              </a:rPr>
              <a:t>patient then test results and date</a:t>
            </a:r>
          </a:p>
          <a:p>
            <a:pPr marL="800100" lvl="1" indent="-342900">
              <a:buFont typeface="Wingdings" panose="05000000000000000000" pitchFamily="2" charset="2"/>
              <a:buChar char="Ø"/>
            </a:pPr>
            <a:r>
              <a:rPr lang="en-US" sz="2200" dirty="0" smtClean="0">
                <a:latin typeface="Century Gothic" panose="020B0502020202020204" pitchFamily="34" charset="0"/>
              </a:rPr>
              <a:t>Give </a:t>
            </a:r>
            <a:r>
              <a:rPr lang="en-US" sz="2200" dirty="0">
                <a:latin typeface="Century Gothic" panose="020B0502020202020204" pitchFamily="34" charset="0"/>
              </a:rPr>
              <a:t>list of patients </a:t>
            </a:r>
            <a:r>
              <a:rPr lang="en-US" sz="2200" dirty="0" smtClean="0">
                <a:latin typeface="Century Gothic" panose="020B0502020202020204" pitchFamily="34" charset="0"/>
              </a:rPr>
              <a:t>out-of-range and/or overdue </a:t>
            </a:r>
            <a:r>
              <a:rPr lang="en-US" sz="2200" dirty="0">
                <a:latin typeface="Century Gothic" panose="020B0502020202020204" pitchFamily="34" charset="0"/>
              </a:rPr>
              <a:t>for </a:t>
            </a:r>
            <a:r>
              <a:rPr lang="en-US" sz="2200" dirty="0" smtClean="0">
                <a:latin typeface="Century Gothic" panose="020B0502020202020204" pitchFamily="34" charset="0"/>
              </a:rPr>
              <a:t>key tests to care coordinator and/or clinicians </a:t>
            </a:r>
          </a:p>
          <a:p>
            <a:pPr marL="800100" lvl="1" indent="-342900">
              <a:buFont typeface="Wingdings" panose="05000000000000000000" pitchFamily="2" charset="2"/>
              <a:buChar char="Ø"/>
            </a:pPr>
            <a:r>
              <a:rPr lang="en-US" sz="2200" dirty="0" smtClean="0">
                <a:latin typeface="Century Gothic" panose="020B0502020202020204" pitchFamily="34" charset="0"/>
              </a:rPr>
              <a:t>Send </a:t>
            </a:r>
            <a:r>
              <a:rPr lang="en-US" sz="2200" dirty="0">
                <a:latin typeface="Century Gothic" panose="020B0502020202020204" pitchFamily="34" charset="0"/>
              </a:rPr>
              <a:t>letters to </a:t>
            </a:r>
            <a:r>
              <a:rPr lang="en-US" sz="2200" dirty="0" smtClean="0">
                <a:latin typeface="Century Gothic" panose="020B0502020202020204" pitchFamily="34" charset="0"/>
              </a:rPr>
              <a:t>patients (calls good too!)</a:t>
            </a:r>
          </a:p>
          <a:p>
            <a:pPr marL="1257300" lvl="2" indent="-342900">
              <a:buFont typeface="Wingdings" panose="05000000000000000000" pitchFamily="2" charset="2"/>
              <a:buChar char="Ø"/>
            </a:pPr>
            <a:r>
              <a:rPr lang="en-US" sz="2200" dirty="0" smtClean="0">
                <a:latin typeface="Century Gothic" panose="020B0502020202020204" pitchFamily="34" charset="0"/>
              </a:rPr>
              <a:t>Start with 5/month or by birthdays</a:t>
            </a:r>
            <a:endParaRPr lang="en-US" sz="2400" dirty="0" smtClean="0">
              <a:latin typeface="Century Gothic" panose="020B0502020202020204" pitchFamily="34" charset="0"/>
            </a:endParaRPr>
          </a:p>
          <a:p>
            <a:r>
              <a:rPr lang="en-US" sz="2400" b="1" dirty="0" smtClean="0">
                <a:effectLst>
                  <a:outerShdw blurRad="38100" dist="38100" dir="2700000" algn="tl">
                    <a:srgbClr val="000000">
                      <a:alpha val="43137"/>
                    </a:srgbClr>
                  </a:outerShdw>
                </a:effectLst>
                <a:latin typeface="Century Gothic" panose="020B0502020202020204" pitchFamily="34" charset="0"/>
              </a:rPr>
              <a:t>Quarterly</a:t>
            </a:r>
          </a:p>
          <a:p>
            <a:pPr marL="800100" lvl="1" indent="-342900">
              <a:buFont typeface="Wingdings" panose="05000000000000000000" pitchFamily="2" charset="2"/>
              <a:buChar char="Ø"/>
            </a:pPr>
            <a:r>
              <a:rPr lang="en-US" sz="2200" dirty="0" smtClean="0">
                <a:latin typeface="Century Gothic" panose="020B0502020202020204" pitchFamily="34" charset="0"/>
              </a:rPr>
              <a:t>Sort Excel by provider, test values, and test dates</a:t>
            </a:r>
          </a:p>
          <a:p>
            <a:pPr marL="800100" lvl="1" indent="-342900">
              <a:buFont typeface="Wingdings" panose="05000000000000000000" pitchFamily="2" charset="2"/>
              <a:buChar char="Ø"/>
            </a:pPr>
            <a:r>
              <a:rPr lang="en-US" sz="2200" dirty="0" smtClean="0">
                <a:latin typeface="Century Gothic" panose="020B0502020202020204" pitchFamily="34" charset="0"/>
              </a:rPr>
              <a:t>Give to supervising clinician to address performance goals at provider and clinic level</a:t>
            </a:r>
            <a:endParaRPr lang="en-US" sz="2200" dirty="0">
              <a:latin typeface="Century Gothic" panose="020B0502020202020204" pitchFamily="34" charset="0"/>
            </a:endParaRPr>
          </a:p>
          <a:p>
            <a:r>
              <a:rPr lang="en-US" sz="2400" b="1" dirty="0" smtClean="0">
                <a:effectLst>
                  <a:outerShdw blurRad="38100" dist="38100" dir="2700000" algn="tl">
                    <a:srgbClr val="000000">
                      <a:alpha val="43137"/>
                    </a:srgbClr>
                  </a:outerShdw>
                </a:effectLst>
                <a:latin typeface="Century Gothic" panose="020B0502020202020204" pitchFamily="34" charset="0"/>
              </a:rPr>
              <a:t>As scheduled</a:t>
            </a:r>
          </a:p>
          <a:p>
            <a:pPr marL="800100" lvl="2" indent="-342900">
              <a:buFont typeface="Wingdings" panose="05000000000000000000" pitchFamily="2" charset="2"/>
              <a:buChar char="Ø"/>
            </a:pPr>
            <a:r>
              <a:rPr lang="en-US" sz="2200" dirty="0">
                <a:latin typeface="Century Gothic" panose="020B0502020202020204" pitchFamily="34" charset="0"/>
              </a:rPr>
              <a:t>Meet with patients to give them personalized </a:t>
            </a:r>
            <a:r>
              <a:rPr lang="en-US" sz="2200" dirty="0" smtClean="0">
                <a:latin typeface="Century Gothic" panose="020B0502020202020204" pitchFamily="34" charset="0"/>
              </a:rPr>
              <a:t>reports and review self-management goals</a:t>
            </a:r>
            <a:endParaRPr lang="en-US" sz="2200" dirty="0">
              <a:latin typeface="Century Gothic" panose="020B0502020202020204" pitchFamily="34" charset="0"/>
            </a:endParaRPr>
          </a:p>
          <a:p>
            <a:endParaRPr lang="en-US" sz="2400" dirty="0" smtClean="0">
              <a:latin typeface="Century Gothic" panose="020B0502020202020204" pitchFamily="34" charset="0"/>
            </a:endParaRPr>
          </a:p>
        </p:txBody>
      </p:sp>
      <p:sp>
        <p:nvSpPr>
          <p:cNvPr id="3" name="TextBox 2"/>
          <p:cNvSpPr txBox="1"/>
          <p:nvPr/>
        </p:nvSpPr>
        <p:spPr>
          <a:xfrm>
            <a:off x="381000" y="152400"/>
            <a:ext cx="79248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Century Gothic" panose="020B0502020202020204" pitchFamily="34" charset="0"/>
              </a:rPr>
              <a:t>Keep it Simple! </a:t>
            </a:r>
            <a:endParaRPr lang="en-US" sz="3600" b="1" dirty="0">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4691270" y="5715000"/>
            <a:ext cx="4114800" cy="954107"/>
          </a:xfrm>
          <a:prstGeom prst="rect">
            <a:avLst/>
          </a:prstGeom>
          <a:solidFill>
            <a:srgbClr val="FFC000"/>
          </a:solidFill>
        </p:spPr>
        <p:txBody>
          <a:bodyPr wrap="square" rtlCol="0">
            <a:spAutoFit/>
          </a:bodyPr>
          <a:lstStyle/>
          <a:p>
            <a:r>
              <a:rPr lang="en-US" sz="1400" dirty="0" smtClean="0">
                <a:latin typeface="Century Gothic" panose="020B0502020202020204" pitchFamily="34" charset="0"/>
              </a:rPr>
              <a:t>Content adapted from:</a:t>
            </a:r>
            <a:endParaRPr lang="en-US" sz="1400" dirty="0" smtClean="0">
              <a:latin typeface="Century Gothic" panose="020B0502020202020204" pitchFamily="34" charset="0"/>
              <a:hlinkClick r:id="rId2"/>
            </a:endParaRPr>
          </a:p>
          <a:p>
            <a:r>
              <a:rPr lang="en-US" sz="1400" dirty="0" smtClean="0">
                <a:latin typeface="Century Gothic" panose="020B0502020202020204" pitchFamily="34" charset="0"/>
                <a:hlinkClick r:id="rId2"/>
              </a:rPr>
              <a:t>www.powershowom/view/21d14-MzEyZ/Using_Excel_for_a_HgA1c_Registry_powerpoint_ppt_presentation</a:t>
            </a:r>
            <a:endParaRPr lang="en-US" sz="1400" dirty="0">
              <a:latin typeface="Century Gothic" panose="020B0502020202020204" pitchFamily="34" charset="0"/>
            </a:endParaRPr>
          </a:p>
        </p:txBody>
      </p:sp>
    </p:spTree>
    <p:extLst>
      <p:ext uri="{BB962C8B-B14F-4D97-AF65-F5344CB8AC3E}">
        <p14:creationId xmlns:p14="http://schemas.microsoft.com/office/powerpoint/2010/main" val="2858130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8486"/>
            <a:ext cx="3962400" cy="4493538"/>
          </a:xfrm>
          <a:prstGeom prst="rect">
            <a:avLst/>
          </a:prstGeom>
          <a:noFill/>
        </p:spPr>
        <p:txBody>
          <a:bodyPr wrap="square" rtlCol="0">
            <a:spAutoFit/>
          </a:bodyPr>
          <a:lstStyle/>
          <a:p>
            <a:pPr marL="457200" indent="-457200">
              <a:buFont typeface="Wingdings" panose="05000000000000000000" pitchFamily="2" charset="2"/>
              <a:buChar char="ü"/>
            </a:pPr>
            <a:r>
              <a:rPr lang="en-US" sz="2600" b="1" dirty="0" smtClean="0">
                <a:solidFill>
                  <a:schemeClr val="bg2"/>
                </a:solidFill>
                <a:latin typeface="Century Gothic" panose="020B0502020202020204" pitchFamily="34" charset="0"/>
              </a:rPr>
              <a:t>Shifting from reaction to prevention</a:t>
            </a:r>
          </a:p>
          <a:p>
            <a:endParaRPr lang="en-US" sz="2600" b="1" dirty="0">
              <a:solidFill>
                <a:schemeClr val="bg2"/>
              </a:solidFill>
              <a:latin typeface="Century Gothic" panose="020B0502020202020204" pitchFamily="34" charset="0"/>
            </a:endParaRPr>
          </a:p>
          <a:p>
            <a:pPr marL="457200" indent="-457200">
              <a:buFont typeface="Wingdings" panose="05000000000000000000" pitchFamily="2" charset="2"/>
              <a:buChar char="ü"/>
            </a:pPr>
            <a:r>
              <a:rPr lang="en-US" sz="2600" b="1" dirty="0" smtClean="0">
                <a:solidFill>
                  <a:schemeClr val="bg2"/>
                </a:solidFill>
                <a:latin typeface="Century Gothic" panose="020B0502020202020204" pitchFamily="34" charset="0"/>
              </a:rPr>
              <a:t>Moving from individual level to population-based </a:t>
            </a:r>
            <a:r>
              <a:rPr lang="en-US" sz="2600" b="1" dirty="0">
                <a:solidFill>
                  <a:schemeClr val="bg2"/>
                </a:solidFill>
                <a:latin typeface="Century Gothic" panose="020B0502020202020204" pitchFamily="34" charset="0"/>
              </a:rPr>
              <a:t>care </a:t>
            </a:r>
          </a:p>
          <a:p>
            <a:pPr marL="457200" indent="-457200">
              <a:buFont typeface="Wingdings" panose="05000000000000000000" pitchFamily="2" charset="2"/>
              <a:buChar char="ü"/>
            </a:pPr>
            <a:endParaRPr lang="en-US" sz="2600" b="1" dirty="0" smtClean="0">
              <a:solidFill>
                <a:schemeClr val="bg2"/>
              </a:solidFill>
              <a:latin typeface="Century Gothic" panose="020B0502020202020204" pitchFamily="34" charset="0"/>
            </a:endParaRPr>
          </a:p>
          <a:p>
            <a:pPr marL="457200" indent="-457200">
              <a:buFont typeface="Wingdings" panose="05000000000000000000" pitchFamily="2" charset="2"/>
              <a:buChar char="ü"/>
            </a:pPr>
            <a:r>
              <a:rPr lang="en-US" sz="2600" b="1" dirty="0" smtClean="0">
                <a:solidFill>
                  <a:schemeClr val="bg2"/>
                </a:solidFill>
                <a:latin typeface="Century Gothic" panose="020B0502020202020204" pitchFamily="34" charset="0"/>
              </a:rPr>
              <a:t>Getting multiple partners invested</a:t>
            </a:r>
            <a:endParaRPr lang="en-US" sz="2000" dirty="0">
              <a:latin typeface="Century Gothic" panose="020B0502020202020204" pitchFamily="34" charset="0"/>
            </a:endParaRPr>
          </a:p>
        </p:txBody>
      </p:sp>
      <p:sp>
        <p:nvSpPr>
          <p:cNvPr id="3" name="TextBox 2"/>
          <p:cNvSpPr txBox="1"/>
          <p:nvPr/>
        </p:nvSpPr>
        <p:spPr>
          <a:xfrm>
            <a:off x="1676401" y="228600"/>
            <a:ext cx="6934199"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Century Gothic" panose="020B0502020202020204" pitchFamily="34" charset="0"/>
              </a:rPr>
              <a:t>What are some key barriers? </a:t>
            </a:r>
            <a:endParaRPr lang="en-US" sz="3600" b="1" dirty="0">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5029200" y="1219200"/>
            <a:ext cx="3657600" cy="4370427"/>
          </a:xfrm>
          <a:prstGeom prst="rect">
            <a:avLst/>
          </a:prstGeom>
          <a:noFill/>
        </p:spPr>
        <p:txBody>
          <a:bodyPr wrap="square" rtlCol="0">
            <a:spAutoFit/>
          </a:bodyPr>
          <a:lstStyle/>
          <a:p>
            <a:pPr marL="457200" indent="-457200">
              <a:buFont typeface="Wingdings" panose="05000000000000000000" pitchFamily="2" charset="2"/>
              <a:buChar char="ü"/>
            </a:pPr>
            <a:r>
              <a:rPr lang="en-US" sz="2600" b="1" dirty="0" smtClean="0">
                <a:solidFill>
                  <a:schemeClr val="bg2"/>
                </a:solidFill>
                <a:latin typeface="Century Gothic" panose="020B0502020202020204" pitchFamily="34" charset="0"/>
              </a:rPr>
              <a:t>Time </a:t>
            </a:r>
            <a:r>
              <a:rPr lang="en-US" sz="2600" b="1" dirty="0">
                <a:solidFill>
                  <a:schemeClr val="bg2"/>
                </a:solidFill>
                <a:latin typeface="Century Gothic" panose="020B0502020202020204" pitchFamily="34" charset="0"/>
              </a:rPr>
              <a:t>to load and maintain the spreadsheet or </a:t>
            </a:r>
            <a:r>
              <a:rPr lang="en-US" sz="2600" b="1" dirty="0" smtClean="0">
                <a:solidFill>
                  <a:schemeClr val="bg2"/>
                </a:solidFill>
                <a:latin typeface="Century Gothic" panose="020B0502020202020204" pitchFamily="34" charset="0"/>
              </a:rPr>
              <a:t>database</a:t>
            </a:r>
          </a:p>
          <a:p>
            <a:pPr marL="457200" indent="-457200">
              <a:buFont typeface="Wingdings" panose="05000000000000000000" pitchFamily="2" charset="2"/>
              <a:buChar char="ü"/>
            </a:pPr>
            <a:endParaRPr lang="en-US" sz="2600" b="1" dirty="0">
              <a:solidFill>
                <a:schemeClr val="bg2"/>
              </a:solidFill>
              <a:latin typeface="Century Gothic" panose="020B0502020202020204" pitchFamily="34" charset="0"/>
            </a:endParaRPr>
          </a:p>
          <a:p>
            <a:pPr marL="457200" indent="-457200">
              <a:buFont typeface="Wingdings" panose="05000000000000000000" pitchFamily="2" charset="2"/>
              <a:buChar char="ü"/>
            </a:pPr>
            <a:r>
              <a:rPr lang="en-US" sz="2600" b="1" dirty="0">
                <a:solidFill>
                  <a:schemeClr val="bg2"/>
                </a:solidFill>
                <a:latin typeface="Century Gothic" panose="020B0502020202020204" pitchFamily="34" charset="0"/>
              </a:rPr>
              <a:t>Measuring performance can be threatening </a:t>
            </a:r>
          </a:p>
          <a:p>
            <a:endParaRPr lang="en-US" sz="2600" b="1" dirty="0">
              <a:solidFill>
                <a:schemeClr val="bg2"/>
              </a:solidFill>
              <a:latin typeface="Century Gothic" panose="020B0502020202020204" pitchFamily="34" charset="0"/>
            </a:endParaRPr>
          </a:p>
          <a:p>
            <a:pPr marL="457200" indent="-457200">
              <a:buFont typeface="Wingdings" panose="05000000000000000000" pitchFamily="2" charset="2"/>
              <a:buChar char="ü"/>
            </a:pPr>
            <a:r>
              <a:rPr lang="en-US" sz="2600" b="1" dirty="0">
                <a:solidFill>
                  <a:schemeClr val="bg2"/>
                </a:solidFill>
                <a:latin typeface="Century Gothic" panose="020B0502020202020204" pitchFamily="34" charset="0"/>
              </a:rPr>
              <a:t>Just another fad? </a:t>
            </a:r>
          </a:p>
          <a:p>
            <a:endParaRPr lang="en-US" dirty="0">
              <a:latin typeface="Century Gothic" panose="020B0502020202020204" pitchFamily="34" charset="0"/>
            </a:endParaRPr>
          </a:p>
        </p:txBody>
      </p:sp>
      <p:sp>
        <p:nvSpPr>
          <p:cNvPr id="5" name="TextBox 4"/>
          <p:cNvSpPr txBox="1"/>
          <p:nvPr/>
        </p:nvSpPr>
        <p:spPr>
          <a:xfrm>
            <a:off x="457200" y="6027003"/>
            <a:ext cx="4114800" cy="731520"/>
          </a:xfrm>
          <a:prstGeom prst="rect">
            <a:avLst/>
          </a:prstGeom>
          <a:solidFill>
            <a:schemeClr val="accent3"/>
          </a:solidFill>
        </p:spPr>
        <p:txBody>
          <a:bodyPr wrap="square" rtlCol="0">
            <a:spAutoFit/>
          </a:bodyPr>
          <a:lstStyle/>
          <a:p>
            <a:r>
              <a:rPr lang="en-US" sz="1200" dirty="0" smtClean="0">
                <a:latin typeface="Century Gothic" panose="020B0502020202020204" pitchFamily="34" charset="0"/>
              </a:rPr>
              <a:t>Content adapted from:</a:t>
            </a:r>
            <a:endParaRPr lang="en-US" sz="1200" dirty="0" smtClean="0">
              <a:latin typeface="Century Gothic" panose="020B0502020202020204" pitchFamily="34" charset="0"/>
              <a:hlinkClick r:id="rId2"/>
            </a:endParaRPr>
          </a:p>
          <a:p>
            <a:r>
              <a:rPr lang="en-US" sz="1200" dirty="0" smtClean="0">
                <a:latin typeface="Century Gothic" panose="020B0502020202020204" pitchFamily="34" charset="0"/>
                <a:hlinkClick r:id="rId2"/>
              </a:rPr>
              <a:t>www.powershow.com/view/21d14-MzEyZ/Using_Excel_for_a_HgA1c_Registry_powerpoint_ppt_presentation</a:t>
            </a:r>
            <a:endParaRPr lang="en-US" sz="1200" dirty="0">
              <a:latin typeface="Century Gothic" panose="020B0502020202020204" pitchFamily="34" charset="0"/>
            </a:endParaRPr>
          </a:p>
        </p:txBody>
      </p:sp>
    </p:spTree>
    <p:extLst>
      <p:ext uri="{BB962C8B-B14F-4D97-AF65-F5344CB8AC3E}">
        <p14:creationId xmlns:p14="http://schemas.microsoft.com/office/powerpoint/2010/main" val="390146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92100"/>
            <a:ext cx="4953000" cy="1384300"/>
          </a:xfrm>
          <a:prstGeom prst="rect">
            <a:avLst/>
          </a:prstGeom>
        </p:spPr>
        <p:txBody>
          <a:bodyPr/>
          <a:lstStyle>
            <a:lvl1pPr algn="l" defTabSz="914400" rtl="0" eaLnBrk="1" latinLnBrk="0" hangingPunct="1">
              <a:spcBef>
                <a:spcPct val="0"/>
              </a:spcBef>
              <a:buNone/>
              <a:defRPr sz="2700" b="1" i="1" kern="1200">
                <a:solidFill>
                  <a:schemeClr val="tx1"/>
                </a:solidFill>
                <a:latin typeface="+mj-lt"/>
                <a:ea typeface="+mj-ea"/>
                <a:cs typeface="+mj-cs"/>
              </a:defRPr>
            </a:lvl1pPr>
          </a:lstStyle>
          <a:p>
            <a:pPr>
              <a:defRPr/>
            </a:pPr>
            <a:r>
              <a:rPr lang="en-US" sz="4000" dirty="0" smtClean="0">
                <a:solidFill>
                  <a:schemeClr val="bg2"/>
                </a:solidFill>
                <a:latin typeface="Comic Sans MS" pitchFamily="66" charset="0"/>
              </a:rPr>
              <a:t>To Reach Us…</a:t>
            </a:r>
          </a:p>
        </p:txBody>
      </p:sp>
      <p:sp>
        <p:nvSpPr>
          <p:cNvPr id="6" name="Rectangle 5"/>
          <p:cNvSpPr/>
          <p:nvPr/>
        </p:nvSpPr>
        <p:spPr>
          <a:xfrm>
            <a:off x="457200" y="1371600"/>
            <a:ext cx="4953000" cy="2677656"/>
          </a:xfrm>
          <a:prstGeom prst="rect">
            <a:avLst/>
          </a:prstGeom>
        </p:spPr>
        <p:txBody>
          <a:bodyPr wrap="square">
            <a:spAutoFit/>
          </a:bodyPr>
          <a:lstStyle/>
          <a:p>
            <a:pPr>
              <a:defRPr/>
            </a:pPr>
            <a:r>
              <a:rPr lang="en-US" sz="2400" dirty="0">
                <a:solidFill>
                  <a:schemeClr val="bg2"/>
                </a:solidFill>
                <a:latin typeface="Comic Sans MS" pitchFamily="66" charset="0"/>
              </a:rPr>
              <a:t>Visit our website</a:t>
            </a:r>
          </a:p>
          <a:p>
            <a:pPr>
              <a:defRPr/>
            </a:pPr>
            <a:r>
              <a:rPr lang="en-US" sz="2400" dirty="0" smtClean="0">
                <a:solidFill>
                  <a:schemeClr val="bg2"/>
                </a:solidFill>
                <a:latin typeface="Comic Sans MS" pitchFamily="66" charset="0"/>
                <a:hlinkClick r:id="rId2"/>
              </a:rPr>
              <a:t>www.cmhsrp.uic.edu/health/index.asp</a:t>
            </a:r>
            <a:endParaRPr lang="en-US" sz="2400" dirty="0">
              <a:solidFill>
                <a:schemeClr val="bg2"/>
              </a:solidFill>
              <a:latin typeface="Comic Sans MS" pitchFamily="66" charset="0"/>
            </a:endParaRPr>
          </a:p>
          <a:p>
            <a:pPr>
              <a:defRPr/>
            </a:pPr>
            <a:endParaRPr lang="en-US" sz="2400" dirty="0" smtClean="0">
              <a:solidFill>
                <a:schemeClr val="bg2"/>
              </a:solidFill>
              <a:latin typeface="Comic Sans MS" pitchFamily="66" charset="0"/>
            </a:endParaRPr>
          </a:p>
          <a:p>
            <a:pPr>
              <a:defRPr/>
            </a:pPr>
            <a:r>
              <a:rPr lang="en-US" sz="2400" dirty="0" smtClean="0">
                <a:solidFill>
                  <a:schemeClr val="bg2"/>
                </a:solidFill>
                <a:latin typeface="Comic Sans MS" pitchFamily="66" charset="0"/>
              </a:rPr>
              <a:t>Learn </a:t>
            </a:r>
            <a:r>
              <a:rPr lang="en-US" sz="2400" dirty="0">
                <a:solidFill>
                  <a:schemeClr val="bg2"/>
                </a:solidFill>
                <a:latin typeface="Comic Sans MS" pitchFamily="66" charset="0"/>
              </a:rPr>
              <a:t>about our registry study</a:t>
            </a:r>
          </a:p>
          <a:p>
            <a:pPr>
              <a:defRPr/>
            </a:pPr>
            <a:r>
              <a:rPr lang="en-US" sz="2400" dirty="0" smtClean="0">
                <a:solidFill>
                  <a:schemeClr val="bg2"/>
                </a:solidFill>
                <a:latin typeface="Comic Sans MS" pitchFamily="66" charset="0"/>
                <a:hlinkClick r:id="rId3"/>
              </a:rPr>
              <a:t>www.cmhsrp.uic.edu/health/medical_home_registry.asp</a:t>
            </a:r>
            <a:endParaRPr lang="en-US" sz="2400" dirty="0">
              <a:solidFill>
                <a:schemeClr val="bg2"/>
              </a:solidFill>
              <a:latin typeface="Comic Sans MS" pitchFamily="66" charset="0"/>
            </a:endParaRPr>
          </a:p>
        </p:txBody>
      </p:sp>
      <p:sp>
        <p:nvSpPr>
          <p:cNvPr id="8" name="Rectangle 7"/>
          <p:cNvSpPr/>
          <p:nvPr/>
        </p:nvSpPr>
        <p:spPr>
          <a:xfrm>
            <a:off x="3200400" y="4800600"/>
            <a:ext cx="2590800" cy="1905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1.bp.blogspot.com/_eHeOSKkzbXM/TUELvAXZJDI/AAAAAAAAAm0/MByVhz21a_s/s1600/bigstock_Thank_you_card_many_languages_77966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066800"/>
            <a:ext cx="3156432" cy="312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63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990600" y="152400"/>
            <a:ext cx="7696200" cy="647700"/>
          </a:xfrm>
          <a:prstGeom prst="rect">
            <a:avLst/>
          </a:prstGeom>
        </p:spPr>
        <p:txBody>
          <a:bodyPr>
            <a:noAutofit/>
          </a:bodyPr>
          <a:lstStyle>
            <a:lvl1pPr algn="l" defTabSz="914400" rtl="0" eaLnBrk="1" latinLnBrk="0" hangingPunct="1">
              <a:spcBef>
                <a:spcPct val="0"/>
              </a:spcBef>
              <a:buNone/>
              <a:defRPr sz="2700" b="1" i="1" kern="1200">
                <a:solidFill>
                  <a:schemeClr val="tx1"/>
                </a:solidFill>
                <a:latin typeface="+mj-lt"/>
                <a:ea typeface="+mj-ea"/>
                <a:cs typeface="+mj-cs"/>
              </a:defRPr>
            </a:lvl1pPr>
          </a:lstStyle>
          <a:p>
            <a:pPr>
              <a:spcBef>
                <a:spcPts val="300"/>
              </a:spcBef>
              <a:spcAft>
                <a:spcPts val="300"/>
              </a:spcAft>
            </a:pPr>
            <a:r>
              <a:rPr lang="en-US" sz="4800" dirty="0">
                <a:solidFill>
                  <a:schemeClr val="tx2"/>
                </a:solidFill>
                <a:latin typeface="Century Gothic" pitchFamily="34" charset="0"/>
              </a:rPr>
              <a:t>A Public Health Crisis </a:t>
            </a:r>
            <a:endParaRPr lang="en-US" sz="1400" dirty="0" smtClean="0">
              <a:solidFill>
                <a:schemeClr val="tx2"/>
              </a:solidFill>
              <a:latin typeface="Century Gothic" pitchFamily="34" charset="0"/>
            </a:endParaRPr>
          </a:p>
        </p:txBody>
      </p:sp>
      <p:sp>
        <p:nvSpPr>
          <p:cNvPr id="2" name="TextBox 1"/>
          <p:cNvSpPr txBox="1"/>
          <p:nvPr/>
        </p:nvSpPr>
        <p:spPr>
          <a:xfrm>
            <a:off x="228600" y="1066800"/>
            <a:ext cx="3886200" cy="4370427"/>
          </a:xfrm>
          <a:prstGeom prst="rect">
            <a:avLst/>
          </a:prstGeom>
          <a:noFill/>
        </p:spPr>
        <p:txBody>
          <a:bodyPr wrap="square" rtlCol="0">
            <a:spAutoFit/>
          </a:bodyPr>
          <a:lstStyle/>
          <a:p>
            <a:r>
              <a:rPr lang="en-US" sz="2400" b="1" dirty="0">
                <a:solidFill>
                  <a:schemeClr val="accent5"/>
                </a:solidFill>
                <a:latin typeface="Century Gothic" pitchFamily="34" charset="0"/>
              </a:rPr>
              <a:t>People in recovery have a higher prevalence of </a:t>
            </a:r>
            <a:r>
              <a:rPr lang="en-US" sz="2400" b="1" dirty="0" smtClean="0">
                <a:solidFill>
                  <a:schemeClr val="accent5"/>
                </a:solidFill>
                <a:latin typeface="Century Gothic" pitchFamily="34" charset="0"/>
              </a:rPr>
              <a:t>diabetes:</a:t>
            </a:r>
            <a:endParaRPr lang="en-US" sz="2400" b="1" dirty="0">
              <a:solidFill>
                <a:schemeClr val="accent5"/>
              </a:solidFill>
              <a:latin typeface="Century Gothic" pitchFamily="34" charset="0"/>
            </a:endParaRPr>
          </a:p>
          <a:p>
            <a:r>
              <a:rPr lang="en-US" sz="1200" dirty="0" smtClean="0">
                <a:solidFill>
                  <a:schemeClr val="bg2"/>
                </a:solidFill>
                <a:latin typeface="Century Gothic" pitchFamily="34" charset="0"/>
              </a:rPr>
              <a:t/>
            </a:r>
            <a:br>
              <a:rPr lang="en-US" sz="1200" dirty="0" smtClean="0">
                <a:solidFill>
                  <a:schemeClr val="bg2"/>
                </a:solidFill>
                <a:latin typeface="Century Gothic" pitchFamily="34" charset="0"/>
              </a:rPr>
            </a:br>
            <a:endParaRPr lang="en-US" sz="1200" dirty="0" smtClean="0">
              <a:solidFill>
                <a:schemeClr val="bg2"/>
              </a:solidFill>
              <a:latin typeface="Century Gothic" pitchFamily="34" charset="0"/>
            </a:endParaRPr>
          </a:p>
          <a:p>
            <a:pPr marL="342900" indent="-342900">
              <a:buFont typeface="Arial" pitchFamily="34" charset="0"/>
              <a:buChar char="•"/>
            </a:pPr>
            <a:r>
              <a:rPr lang="en-US" sz="2200" b="1" dirty="0" smtClean="0">
                <a:solidFill>
                  <a:schemeClr val="bg2"/>
                </a:solidFill>
                <a:latin typeface="Century Gothic" pitchFamily="34" charset="0"/>
              </a:rPr>
              <a:t>lifestyle </a:t>
            </a:r>
            <a:r>
              <a:rPr lang="en-US" sz="2200" b="1" dirty="0">
                <a:solidFill>
                  <a:schemeClr val="bg2"/>
                </a:solidFill>
                <a:latin typeface="Century Gothic" pitchFamily="34" charset="0"/>
              </a:rPr>
              <a:t>factors </a:t>
            </a:r>
            <a:endParaRPr lang="en-US" sz="2200" b="1" dirty="0" smtClean="0">
              <a:solidFill>
                <a:schemeClr val="bg2"/>
              </a:solidFill>
              <a:latin typeface="Century Gothic" pitchFamily="34" charset="0"/>
            </a:endParaRPr>
          </a:p>
          <a:p>
            <a:pPr marL="342900" indent="-342900">
              <a:buFont typeface="Arial" pitchFamily="34" charset="0"/>
              <a:buChar char="•"/>
            </a:pPr>
            <a:r>
              <a:rPr lang="en-US" sz="2200" b="1" dirty="0" smtClean="0">
                <a:solidFill>
                  <a:schemeClr val="bg2"/>
                </a:solidFill>
                <a:latin typeface="Century Gothic" pitchFamily="34" charset="0"/>
              </a:rPr>
              <a:t>psychiatric </a:t>
            </a:r>
            <a:r>
              <a:rPr lang="en-US" sz="2200" b="1" dirty="0">
                <a:solidFill>
                  <a:schemeClr val="bg2"/>
                </a:solidFill>
                <a:latin typeface="Century Gothic" pitchFamily="34" charset="0"/>
              </a:rPr>
              <a:t>medications that cause blood sugar </a:t>
            </a:r>
            <a:r>
              <a:rPr lang="en-US" sz="2200" b="1" dirty="0" smtClean="0">
                <a:solidFill>
                  <a:schemeClr val="bg2"/>
                </a:solidFill>
                <a:latin typeface="Century Gothic" pitchFamily="34" charset="0"/>
              </a:rPr>
              <a:t>disorders</a:t>
            </a:r>
          </a:p>
          <a:p>
            <a:pPr marL="342900" indent="-342900">
              <a:buFont typeface="Arial" pitchFamily="34" charset="0"/>
              <a:buChar char="•"/>
            </a:pPr>
            <a:r>
              <a:rPr lang="en-US" sz="2200" b="1" dirty="0" smtClean="0">
                <a:solidFill>
                  <a:schemeClr val="bg2"/>
                </a:solidFill>
                <a:latin typeface="Century Gothic" pitchFamily="34" charset="0"/>
              </a:rPr>
              <a:t>complicated </a:t>
            </a:r>
            <a:r>
              <a:rPr lang="en-US" sz="2200" b="1" dirty="0">
                <a:solidFill>
                  <a:schemeClr val="bg2"/>
                </a:solidFill>
                <a:latin typeface="Century Gothic" pitchFamily="34" charset="0"/>
              </a:rPr>
              <a:t>illness </a:t>
            </a:r>
            <a:endParaRPr lang="en-US" sz="2200" b="1" dirty="0" smtClean="0">
              <a:solidFill>
                <a:schemeClr val="bg2"/>
              </a:solidFill>
              <a:latin typeface="Century Gothic" pitchFamily="34" charset="0"/>
            </a:endParaRPr>
          </a:p>
          <a:p>
            <a:pPr lvl="1"/>
            <a:r>
              <a:rPr lang="en-US" dirty="0" smtClean="0">
                <a:solidFill>
                  <a:schemeClr val="bg2"/>
                </a:solidFill>
                <a:latin typeface="Century Gothic" pitchFamily="34" charset="0"/>
              </a:rPr>
              <a:t>- doctors </a:t>
            </a:r>
            <a:r>
              <a:rPr lang="en-US" dirty="0">
                <a:solidFill>
                  <a:schemeClr val="bg2"/>
                </a:solidFill>
                <a:latin typeface="Century Gothic" pitchFamily="34" charset="0"/>
              </a:rPr>
              <a:t>&amp; patients often unsure of what’s behind poorly controlled glucose </a:t>
            </a:r>
          </a:p>
          <a:p>
            <a:endParaRPr lang="en-US" dirty="0"/>
          </a:p>
        </p:txBody>
      </p:sp>
      <p:sp>
        <p:nvSpPr>
          <p:cNvPr id="3" name="TextBox 2"/>
          <p:cNvSpPr txBox="1"/>
          <p:nvPr/>
        </p:nvSpPr>
        <p:spPr>
          <a:xfrm>
            <a:off x="4876800" y="1061621"/>
            <a:ext cx="4191000" cy="4755148"/>
          </a:xfrm>
          <a:prstGeom prst="rect">
            <a:avLst/>
          </a:prstGeom>
          <a:noFill/>
        </p:spPr>
        <p:txBody>
          <a:bodyPr wrap="square" rtlCol="0">
            <a:spAutoFit/>
          </a:bodyPr>
          <a:lstStyle/>
          <a:p>
            <a:r>
              <a:rPr lang="en-US" sz="2400" b="1" dirty="0">
                <a:solidFill>
                  <a:schemeClr val="accent1"/>
                </a:solidFill>
                <a:latin typeface="Century Gothic" pitchFamily="34" charset="0"/>
              </a:rPr>
              <a:t>People with diabetes are at-risk for developing:</a:t>
            </a:r>
          </a:p>
          <a:p>
            <a:r>
              <a:rPr lang="en-US" sz="1200" dirty="0" smtClean="0">
                <a:latin typeface="Century Gothic" pitchFamily="34" charset="0"/>
              </a:rPr>
              <a:t/>
            </a:r>
            <a:br>
              <a:rPr lang="en-US" sz="1200" dirty="0" smtClean="0">
                <a:latin typeface="Century Gothic" pitchFamily="34" charset="0"/>
              </a:rPr>
            </a:br>
            <a:endParaRPr lang="en-US" sz="1200" dirty="0" smtClean="0">
              <a:latin typeface="Century Gothic" pitchFamily="34" charset="0"/>
            </a:endParaRPr>
          </a:p>
          <a:p>
            <a:pPr marL="342900" indent="-342900">
              <a:buFont typeface="Arial" pitchFamily="34" charset="0"/>
              <a:buChar char="•"/>
            </a:pPr>
            <a:r>
              <a:rPr lang="en-US" sz="2100" b="1" dirty="0" smtClean="0">
                <a:solidFill>
                  <a:schemeClr val="bg2"/>
                </a:solidFill>
                <a:latin typeface="Century Gothic" pitchFamily="34" charset="0"/>
              </a:rPr>
              <a:t>Hypertension</a:t>
            </a:r>
          </a:p>
          <a:p>
            <a:pPr marL="342900" indent="-342900">
              <a:buFont typeface="Arial" pitchFamily="34" charset="0"/>
              <a:buChar char="•"/>
            </a:pPr>
            <a:r>
              <a:rPr lang="en-US" sz="2100" b="1" dirty="0" smtClean="0">
                <a:solidFill>
                  <a:schemeClr val="bg2"/>
                </a:solidFill>
                <a:latin typeface="Century Gothic" pitchFamily="34" charset="0"/>
              </a:rPr>
              <a:t>Hyperlipidemia</a:t>
            </a:r>
          </a:p>
          <a:p>
            <a:pPr marL="342900" indent="-342900">
              <a:buFont typeface="Arial" pitchFamily="34" charset="0"/>
              <a:buChar char="•"/>
            </a:pPr>
            <a:r>
              <a:rPr lang="en-US" sz="2100" b="1" dirty="0" smtClean="0">
                <a:solidFill>
                  <a:schemeClr val="bg2"/>
                </a:solidFill>
                <a:latin typeface="Century Gothic" pitchFamily="34" charset="0"/>
              </a:rPr>
              <a:t>Heart </a:t>
            </a:r>
            <a:r>
              <a:rPr lang="en-US" sz="2100" b="1" dirty="0">
                <a:solidFill>
                  <a:schemeClr val="bg2"/>
                </a:solidFill>
                <a:latin typeface="Century Gothic" pitchFamily="34" charset="0"/>
              </a:rPr>
              <a:t>disease </a:t>
            </a:r>
            <a:endParaRPr lang="en-US" sz="2100" b="1" dirty="0" smtClean="0">
              <a:solidFill>
                <a:schemeClr val="bg2"/>
              </a:solidFill>
              <a:latin typeface="Century Gothic" pitchFamily="34" charset="0"/>
            </a:endParaRPr>
          </a:p>
          <a:p>
            <a:pPr marL="342900" indent="-342900">
              <a:buFont typeface="Arial" pitchFamily="34" charset="0"/>
              <a:buChar char="•"/>
            </a:pPr>
            <a:r>
              <a:rPr lang="en-US" sz="2100" b="1" dirty="0" smtClean="0">
                <a:solidFill>
                  <a:schemeClr val="bg2"/>
                </a:solidFill>
                <a:latin typeface="Century Gothic" pitchFamily="34" charset="0"/>
              </a:rPr>
              <a:t>Kidney disease</a:t>
            </a:r>
          </a:p>
          <a:p>
            <a:pPr marL="342900" indent="-342900">
              <a:buFont typeface="Arial" pitchFamily="34" charset="0"/>
              <a:buChar char="•"/>
            </a:pPr>
            <a:r>
              <a:rPr lang="en-US" sz="2100" b="1" dirty="0" smtClean="0">
                <a:solidFill>
                  <a:schemeClr val="bg2"/>
                </a:solidFill>
                <a:latin typeface="Century Gothic" pitchFamily="34" charset="0"/>
              </a:rPr>
              <a:t>Gum disease/loss </a:t>
            </a:r>
            <a:r>
              <a:rPr lang="en-US" sz="2100" b="1" dirty="0">
                <a:solidFill>
                  <a:schemeClr val="bg2"/>
                </a:solidFill>
                <a:latin typeface="Century Gothic" pitchFamily="34" charset="0"/>
              </a:rPr>
              <a:t>of </a:t>
            </a:r>
            <a:r>
              <a:rPr lang="en-US" sz="2100" b="1" dirty="0" smtClean="0">
                <a:solidFill>
                  <a:schemeClr val="bg2"/>
                </a:solidFill>
                <a:latin typeface="Century Gothic" pitchFamily="34" charset="0"/>
              </a:rPr>
              <a:t>teeth</a:t>
            </a:r>
          </a:p>
          <a:p>
            <a:pPr marL="342900" indent="-342900">
              <a:buFont typeface="Arial" pitchFamily="34" charset="0"/>
              <a:buChar char="•"/>
            </a:pPr>
            <a:r>
              <a:rPr lang="en-US" sz="2100" b="1" dirty="0" smtClean="0">
                <a:solidFill>
                  <a:schemeClr val="bg2"/>
                </a:solidFill>
                <a:latin typeface="Century Gothic" pitchFamily="34" charset="0"/>
              </a:rPr>
              <a:t>Nerve damage/loss </a:t>
            </a:r>
            <a:r>
              <a:rPr lang="en-US" sz="2100" b="1" dirty="0">
                <a:solidFill>
                  <a:schemeClr val="bg2"/>
                </a:solidFill>
                <a:latin typeface="Century Gothic" pitchFamily="34" charset="0"/>
              </a:rPr>
              <a:t>of feet </a:t>
            </a:r>
            <a:endParaRPr lang="en-US" sz="2100" b="1" dirty="0" smtClean="0">
              <a:solidFill>
                <a:schemeClr val="bg2"/>
              </a:solidFill>
              <a:latin typeface="Century Gothic" pitchFamily="34" charset="0"/>
            </a:endParaRPr>
          </a:p>
          <a:p>
            <a:pPr marL="342900" indent="-342900">
              <a:buFont typeface="Arial" pitchFamily="34" charset="0"/>
              <a:buChar char="•"/>
            </a:pPr>
            <a:r>
              <a:rPr lang="en-US" sz="2100" b="1" dirty="0" smtClean="0">
                <a:solidFill>
                  <a:schemeClr val="bg2"/>
                </a:solidFill>
                <a:latin typeface="Century Gothic" pitchFamily="34" charset="0"/>
              </a:rPr>
              <a:t>Eye disease/becoming </a:t>
            </a:r>
            <a:r>
              <a:rPr lang="en-US" sz="2100" b="1" dirty="0">
                <a:solidFill>
                  <a:schemeClr val="bg2"/>
                </a:solidFill>
                <a:latin typeface="Century Gothic" pitchFamily="34" charset="0"/>
              </a:rPr>
              <a:t>blind </a:t>
            </a:r>
            <a:r>
              <a:rPr lang="en-US" sz="2100" b="1" dirty="0" smtClean="0">
                <a:solidFill>
                  <a:schemeClr val="bg2"/>
                </a:solidFill>
                <a:latin typeface="Century Gothic" pitchFamily="34" charset="0"/>
              </a:rPr>
              <a:t>    </a:t>
            </a:r>
          </a:p>
          <a:p>
            <a:pPr marL="342900" indent="-342900">
              <a:buFont typeface="Arial" pitchFamily="34" charset="0"/>
              <a:buChar char="•"/>
            </a:pPr>
            <a:r>
              <a:rPr lang="en-US" sz="2100" b="1" dirty="0" smtClean="0">
                <a:solidFill>
                  <a:schemeClr val="bg2"/>
                </a:solidFill>
                <a:latin typeface="Century Gothic" pitchFamily="34" charset="0"/>
              </a:rPr>
              <a:t>Costs are 2.4 times greater;  nearly 40% of costs due to long-term complications!</a:t>
            </a:r>
            <a:endParaRPr lang="en-US" sz="2100" b="1" dirty="0">
              <a:solidFill>
                <a:schemeClr val="bg2"/>
              </a:solidFill>
              <a:latin typeface="Century Gothic" pitchFamily="34" charset="0"/>
            </a:endParaRPr>
          </a:p>
        </p:txBody>
      </p:sp>
    </p:spTree>
    <p:extLst>
      <p:ext uri="{BB962C8B-B14F-4D97-AF65-F5344CB8AC3E}">
        <p14:creationId xmlns:p14="http://schemas.microsoft.com/office/powerpoint/2010/main" val="311248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226381"/>
            <a:ext cx="8458200" cy="1069019"/>
          </a:xfrm>
          <a:prstGeom prst="rect">
            <a:avLst/>
          </a:prstGeom>
        </p:spPr>
        <p:txBody>
          <a:bodyPr>
            <a:noAutofit/>
          </a:bodyPr>
          <a:lstStyle>
            <a:lvl1pPr algn="l" defTabSz="914400" rtl="0" eaLnBrk="1" latinLnBrk="0" hangingPunct="1">
              <a:spcBef>
                <a:spcPct val="0"/>
              </a:spcBef>
              <a:buNone/>
              <a:defRPr sz="2700" b="1" i="1" kern="1200">
                <a:solidFill>
                  <a:schemeClr val="tx1"/>
                </a:solidFill>
                <a:latin typeface="+mj-lt"/>
                <a:ea typeface="+mj-ea"/>
                <a:cs typeface="+mj-cs"/>
              </a:defRPr>
            </a:lvl1pPr>
          </a:lstStyle>
          <a:p>
            <a:pPr>
              <a:spcBef>
                <a:spcPts val="0"/>
              </a:spcBef>
            </a:pPr>
            <a:r>
              <a:rPr lang="en-US" sz="2200" dirty="0" smtClean="0">
                <a:solidFill>
                  <a:schemeClr val="accent5"/>
                </a:solidFill>
                <a:effectLst>
                  <a:outerShdw blurRad="38100" dist="38100" dir="2700000" algn="tl">
                    <a:srgbClr val="000000">
                      <a:alpha val="43137"/>
                    </a:srgbClr>
                  </a:outerShdw>
                </a:effectLst>
                <a:latin typeface="Century Gothic" pitchFamily="34" charset="0"/>
              </a:rPr>
              <a:t>Use of a Registry to Manage Care for Diabetes in Integrated Health Clinics for Adults with Serious Mental Illnesses </a:t>
            </a:r>
          </a:p>
          <a:p>
            <a:pPr>
              <a:spcBef>
                <a:spcPts val="0"/>
              </a:spcBef>
            </a:pPr>
            <a:r>
              <a:rPr lang="en-US" sz="2200" b="1" dirty="0">
                <a:solidFill>
                  <a:schemeClr val="accent5"/>
                </a:solidFill>
                <a:latin typeface="Century Gothic" pitchFamily="34" charset="0"/>
              </a:rPr>
              <a:t>	</a:t>
            </a:r>
            <a:r>
              <a:rPr lang="en-US" sz="2200" b="1" dirty="0" smtClean="0">
                <a:solidFill>
                  <a:schemeClr val="accent5"/>
                </a:solidFill>
                <a:latin typeface="Century Gothic" pitchFamily="34" charset="0"/>
              </a:rPr>
              <a:t>		     </a:t>
            </a:r>
            <a:r>
              <a:rPr lang="en-US" sz="2000" b="1" dirty="0" smtClean="0">
                <a:solidFill>
                  <a:schemeClr val="accent5"/>
                </a:solidFill>
                <a:latin typeface="Century Gothic" pitchFamily="34" charset="0"/>
              </a:rPr>
              <a:t>Judith A. Cook, PhD, Principal Investigator</a:t>
            </a:r>
            <a:endParaRPr lang="en-US" sz="2000" b="1" dirty="0">
              <a:solidFill>
                <a:schemeClr val="accent5"/>
              </a:solidFill>
              <a:latin typeface="Century Gothic" pitchFamily="34" charset="0"/>
            </a:endParaRPr>
          </a:p>
        </p:txBody>
      </p:sp>
      <p:sp>
        <p:nvSpPr>
          <p:cNvPr id="7" name="TextBox 6"/>
          <p:cNvSpPr txBox="1"/>
          <p:nvPr/>
        </p:nvSpPr>
        <p:spPr>
          <a:xfrm>
            <a:off x="304800" y="1469916"/>
            <a:ext cx="8610600" cy="4085734"/>
          </a:xfrm>
          <a:prstGeom prst="rect">
            <a:avLst/>
          </a:prstGeom>
          <a:noFill/>
        </p:spPr>
        <p:txBody>
          <a:bodyPr wrap="square" rtlCol="0">
            <a:spAutoFit/>
          </a:bodyPr>
          <a:lstStyle/>
          <a:p>
            <a:r>
              <a:rPr lang="en-US" sz="2800" b="1" dirty="0">
                <a:latin typeface="Century Gothic" pitchFamily="34" charset="0"/>
              </a:rPr>
              <a:t>Introduce a diabetes </a:t>
            </a:r>
            <a:r>
              <a:rPr lang="en-US" sz="2800" b="1" dirty="0" smtClean="0">
                <a:latin typeface="Century Gothic" pitchFamily="34" charset="0"/>
              </a:rPr>
              <a:t>registry to:</a:t>
            </a:r>
            <a:br>
              <a:rPr lang="en-US" sz="2800" b="1" dirty="0" smtClean="0">
                <a:latin typeface="Century Gothic" pitchFamily="34" charset="0"/>
              </a:rPr>
            </a:br>
            <a:endParaRPr lang="en-US" sz="1100" b="1" dirty="0">
              <a:latin typeface="Century Gothic" pitchFamily="34" charset="0"/>
            </a:endParaRPr>
          </a:p>
          <a:p>
            <a:pPr marL="457200" indent="-457200">
              <a:buFont typeface="+mj-lt"/>
              <a:buAutoNum type="arabicPeriod"/>
            </a:pPr>
            <a:r>
              <a:rPr lang="en-US" sz="2250" b="1" dirty="0" smtClean="0">
                <a:latin typeface="Century Gothic" pitchFamily="34" charset="0"/>
              </a:rPr>
              <a:t>Improve care delivery </a:t>
            </a:r>
          </a:p>
          <a:p>
            <a:pPr marL="1257300" lvl="2" indent="-342900">
              <a:buFont typeface="Wingdings" pitchFamily="2" charset="2"/>
              <a:buChar char="q"/>
            </a:pPr>
            <a:r>
              <a:rPr lang="en-US" sz="2250" dirty="0" smtClean="0">
                <a:latin typeface="Century Gothic" pitchFamily="34" charset="0"/>
              </a:rPr>
              <a:t>full adherence </a:t>
            </a:r>
            <a:r>
              <a:rPr lang="en-US" sz="2250" dirty="0">
                <a:latin typeface="Century Gothic" pitchFamily="34" charset="0"/>
              </a:rPr>
              <a:t>to ADA standards of care </a:t>
            </a:r>
            <a:r>
              <a:rPr lang="en-US" sz="2250" dirty="0" smtClean="0">
                <a:latin typeface="Century Gothic" pitchFamily="34" charset="0"/>
              </a:rPr>
              <a:t> </a:t>
            </a:r>
          </a:p>
          <a:p>
            <a:pPr marL="1257300" lvl="2" indent="-342900">
              <a:buFont typeface="Wingdings" pitchFamily="2" charset="2"/>
              <a:buChar char="q"/>
            </a:pPr>
            <a:r>
              <a:rPr lang="en-US" sz="2250" dirty="0" smtClean="0">
                <a:latin typeface="Century Gothic" pitchFamily="34" charset="0"/>
              </a:rPr>
              <a:t>develop </a:t>
            </a:r>
            <a:r>
              <a:rPr lang="en-US" sz="2250" dirty="0">
                <a:latin typeface="Century Gothic" pitchFamily="34" charset="0"/>
              </a:rPr>
              <a:t>new treatment &amp; service </a:t>
            </a:r>
            <a:r>
              <a:rPr lang="en-US" sz="2250" dirty="0" smtClean="0">
                <a:latin typeface="Century Gothic" pitchFamily="34" charset="0"/>
              </a:rPr>
              <a:t>resources</a:t>
            </a:r>
          </a:p>
          <a:p>
            <a:pPr marL="457200" indent="-457200">
              <a:buFont typeface="+mj-lt"/>
              <a:buAutoNum type="arabicPeriod"/>
            </a:pPr>
            <a:r>
              <a:rPr lang="en-US" sz="2250" b="1" dirty="0" smtClean="0">
                <a:latin typeface="Century Gothic" pitchFamily="34" charset="0"/>
              </a:rPr>
              <a:t>Enrich care coordination</a:t>
            </a:r>
          </a:p>
          <a:p>
            <a:pPr marL="1257300" lvl="2" indent="-342900">
              <a:buFont typeface="Wingdings" pitchFamily="2" charset="2"/>
              <a:buChar char="q"/>
            </a:pPr>
            <a:r>
              <a:rPr lang="en-US" sz="2250" dirty="0" smtClean="0">
                <a:latin typeface="Century Gothic" pitchFamily="34" charset="0"/>
              </a:rPr>
              <a:t>link clients to </a:t>
            </a:r>
            <a:r>
              <a:rPr lang="en-US" sz="2250" dirty="0">
                <a:latin typeface="Century Gothic" pitchFamily="34" charset="0"/>
              </a:rPr>
              <a:t>needed specialty care in accordance with ADA </a:t>
            </a:r>
            <a:r>
              <a:rPr lang="en-US" sz="2250" dirty="0" smtClean="0">
                <a:latin typeface="Century Gothic" pitchFamily="34" charset="0"/>
              </a:rPr>
              <a:t>standards</a:t>
            </a:r>
          </a:p>
          <a:p>
            <a:pPr marL="1257300" lvl="2" indent="-342900">
              <a:buFont typeface="Wingdings" pitchFamily="2" charset="2"/>
              <a:buChar char="q"/>
            </a:pPr>
            <a:r>
              <a:rPr lang="en-US" sz="2250" dirty="0" smtClean="0">
                <a:latin typeface="Century Gothic" pitchFamily="34" charset="0"/>
              </a:rPr>
              <a:t>teach clients about </a:t>
            </a:r>
            <a:r>
              <a:rPr lang="en-US" sz="2250" dirty="0">
                <a:latin typeface="Century Gothic" pitchFamily="34" charset="0"/>
              </a:rPr>
              <a:t>diabetes and its </a:t>
            </a:r>
            <a:r>
              <a:rPr lang="en-US" sz="2250" dirty="0" smtClean="0">
                <a:latin typeface="Century Gothic" pitchFamily="34" charset="0"/>
              </a:rPr>
              <a:t>complications</a:t>
            </a:r>
          </a:p>
          <a:p>
            <a:pPr marL="1257300" lvl="2" indent="-342900">
              <a:buFont typeface="Wingdings" pitchFamily="2" charset="2"/>
              <a:buChar char="q"/>
            </a:pPr>
            <a:r>
              <a:rPr lang="en-US" sz="2250" dirty="0" smtClean="0">
                <a:latin typeface="Century Gothic" pitchFamily="34" charset="0"/>
              </a:rPr>
              <a:t>introduce new client engagement </a:t>
            </a:r>
            <a:r>
              <a:rPr lang="en-US" sz="2250" dirty="0">
                <a:latin typeface="Century Gothic" pitchFamily="34" charset="0"/>
              </a:rPr>
              <a:t>activities </a:t>
            </a:r>
            <a:endParaRPr lang="en-US" sz="2250" dirty="0" smtClean="0">
              <a:latin typeface="Century Gothic" pitchFamily="34" charset="0"/>
            </a:endParaRPr>
          </a:p>
          <a:p>
            <a:pPr marL="457200" indent="-457200">
              <a:buFont typeface="+mj-lt"/>
              <a:buAutoNum type="arabicPeriod"/>
            </a:pPr>
            <a:r>
              <a:rPr lang="en-US" sz="2250" b="1" dirty="0" smtClean="0">
                <a:latin typeface="Century Gothic" pitchFamily="34" charset="0"/>
              </a:rPr>
              <a:t>Better monitor </a:t>
            </a:r>
            <a:r>
              <a:rPr lang="en-US" sz="2250" b="1" dirty="0">
                <a:latin typeface="Century Gothic" pitchFamily="34" charset="0"/>
              </a:rPr>
              <a:t>health indicators and outcomes over time</a:t>
            </a:r>
          </a:p>
          <a:p>
            <a:r>
              <a:rPr lang="en-US" dirty="0" smtClean="0"/>
              <a:t> </a:t>
            </a:r>
            <a:endParaRPr lang="en-US" dirty="0"/>
          </a:p>
        </p:txBody>
      </p:sp>
      <p:pic>
        <p:nvPicPr>
          <p:cNvPr id="12" name="Picture 11" descr="http://blog.joslin.org/wp-content/uploads/2013/02/ada_logo1.gif"/>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638800"/>
            <a:ext cx="4663440" cy="1094740"/>
          </a:xfrm>
          <a:prstGeom prst="rect">
            <a:avLst/>
          </a:prstGeom>
          <a:noFill/>
          <a:ln>
            <a:noFill/>
          </a:ln>
        </p:spPr>
      </p:pic>
    </p:spTree>
    <p:extLst>
      <p:ext uri="{BB962C8B-B14F-4D97-AF65-F5344CB8AC3E}">
        <p14:creationId xmlns:p14="http://schemas.microsoft.com/office/powerpoint/2010/main" val="3688651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29625"/>
            <a:ext cx="5867400" cy="584775"/>
          </a:xfrm>
          <a:prstGeom prst="rect">
            <a:avLst/>
          </a:prstGeom>
          <a:noFill/>
        </p:spPr>
        <p:txBody>
          <a:bodyPr wrap="square" rtlCol="0">
            <a:spAutoFit/>
          </a:bodyPr>
          <a:lstStyle/>
          <a:p>
            <a:r>
              <a:rPr lang="en-US" sz="3200" b="1" u="sng" dirty="0" smtClean="0">
                <a:latin typeface="Century Gothic" pitchFamily="34" charset="0"/>
              </a:rPr>
              <a:t>What is a Diabetes Registry</a:t>
            </a:r>
            <a:r>
              <a:rPr lang="en-US" sz="3200" b="1" dirty="0" smtClean="0">
                <a:latin typeface="Century Gothic" pitchFamily="34" charset="0"/>
              </a:rPr>
              <a:t>? </a:t>
            </a:r>
            <a:endParaRPr lang="en-US" sz="3200" b="1" dirty="0">
              <a:latin typeface="Century Gothic" pitchFamily="34" charset="0"/>
            </a:endParaRPr>
          </a:p>
        </p:txBody>
      </p:sp>
      <p:sp>
        <p:nvSpPr>
          <p:cNvPr id="3" name="TextBox 2"/>
          <p:cNvSpPr txBox="1"/>
          <p:nvPr/>
        </p:nvSpPr>
        <p:spPr>
          <a:xfrm>
            <a:off x="304800" y="1295400"/>
            <a:ext cx="3810000" cy="4278094"/>
          </a:xfrm>
          <a:prstGeom prst="rect">
            <a:avLst/>
          </a:prstGeom>
          <a:noFill/>
        </p:spPr>
        <p:txBody>
          <a:bodyPr wrap="square" rtlCol="0">
            <a:spAutoFit/>
          </a:bodyPr>
          <a:lstStyle/>
          <a:p>
            <a:pPr marL="342900" indent="-342900">
              <a:buFont typeface="Wingdings" pitchFamily="2" charset="2"/>
              <a:buChar char="ü"/>
            </a:pPr>
            <a:r>
              <a:rPr lang="en-US" sz="2000" dirty="0" smtClean="0">
                <a:latin typeface="Century Gothic" pitchFamily="34" charset="0"/>
              </a:rPr>
              <a:t>An </a:t>
            </a:r>
            <a:r>
              <a:rPr lang="en-US" sz="2000" dirty="0">
                <a:latin typeface="Century Gothic" pitchFamily="34" charset="0"/>
              </a:rPr>
              <a:t>electronic database </a:t>
            </a:r>
            <a:r>
              <a:rPr lang="en-US" sz="2000" dirty="0" smtClean="0">
                <a:latin typeface="Century Gothic" pitchFamily="34" charset="0"/>
              </a:rPr>
              <a:t>used to manage care delivery and outcomes for </a:t>
            </a:r>
            <a:r>
              <a:rPr lang="en-US" sz="2000" dirty="0">
                <a:latin typeface="Century Gothic" pitchFamily="34" charset="0"/>
              </a:rPr>
              <a:t>people with a </a:t>
            </a:r>
            <a:r>
              <a:rPr lang="en-US" sz="2000" dirty="0" smtClean="0">
                <a:latin typeface="Century Gothic" pitchFamily="34" charset="0"/>
              </a:rPr>
              <a:t>given disease</a:t>
            </a:r>
          </a:p>
          <a:p>
            <a:pPr marL="800100" lvl="1" indent="-342900">
              <a:buFont typeface="Courier New" pitchFamily="49" charset="0"/>
              <a:buChar char="o"/>
            </a:pPr>
            <a:r>
              <a:rPr lang="en-US" dirty="0" smtClean="0">
                <a:latin typeface="Century Gothic" pitchFamily="34" charset="0"/>
              </a:rPr>
              <a:t>Background </a:t>
            </a:r>
            <a:r>
              <a:rPr lang="en-US" dirty="0">
                <a:latin typeface="Century Gothic" pitchFamily="34" charset="0"/>
              </a:rPr>
              <a:t>characteristics,  </a:t>
            </a:r>
            <a:r>
              <a:rPr lang="en-US" dirty="0" smtClean="0">
                <a:latin typeface="Century Gothic" pitchFamily="34" charset="0"/>
              </a:rPr>
              <a:t>        illness </a:t>
            </a:r>
            <a:r>
              <a:rPr lang="en-US" dirty="0">
                <a:latin typeface="Century Gothic" pitchFamily="34" charset="0"/>
              </a:rPr>
              <a:t>characteristics, </a:t>
            </a:r>
            <a:r>
              <a:rPr lang="en-US" dirty="0" smtClean="0">
                <a:latin typeface="Century Gothic" pitchFamily="34" charset="0"/>
              </a:rPr>
              <a:t>treatment, specialty </a:t>
            </a:r>
            <a:r>
              <a:rPr lang="en-US" dirty="0">
                <a:latin typeface="Century Gothic" pitchFamily="34" charset="0"/>
              </a:rPr>
              <a:t>care </a:t>
            </a:r>
            <a:r>
              <a:rPr lang="en-US" sz="2000" dirty="0" smtClean="0">
                <a:latin typeface="Century Gothic" pitchFamily="34" charset="0"/>
              </a:rPr>
              <a:t/>
            </a:r>
            <a:br>
              <a:rPr lang="en-US" sz="2000" dirty="0" smtClean="0">
                <a:latin typeface="Century Gothic" pitchFamily="34" charset="0"/>
              </a:rPr>
            </a:br>
            <a:endParaRPr lang="en-US" sz="2000" dirty="0">
              <a:latin typeface="Century Gothic" pitchFamily="34" charset="0"/>
            </a:endParaRPr>
          </a:p>
          <a:p>
            <a:pPr marL="342900" indent="-342900">
              <a:buFont typeface="Wingdings" pitchFamily="2" charset="2"/>
              <a:buChar char="ü"/>
            </a:pPr>
            <a:r>
              <a:rPr lang="en-US" sz="2000" dirty="0" smtClean="0">
                <a:latin typeface="Century Gothic" pitchFamily="34" charset="0"/>
              </a:rPr>
              <a:t>Information </a:t>
            </a:r>
            <a:r>
              <a:rPr lang="en-US" sz="2000" dirty="0">
                <a:latin typeface="Century Gothic" pitchFamily="34" charset="0"/>
              </a:rPr>
              <a:t>is </a:t>
            </a:r>
            <a:r>
              <a:rPr lang="en-US" sz="2000" dirty="0" smtClean="0">
                <a:latin typeface="Century Gothic" pitchFamily="34" charset="0"/>
              </a:rPr>
              <a:t>compiled from </a:t>
            </a:r>
            <a:r>
              <a:rPr lang="en-US" sz="2000" dirty="0">
                <a:latin typeface="Century Gothic" pitchFamily="34" charset="0"/>
              </a:rPr>
              <a:t>either paper or electronic medical records, or both </a:t>
            </a:r>
          </a:p>
        </p:txBody>
      </p:sp>
      <p:sp>
        <p:nvSpPr>
          <p:cNvPr id="4" name="TextBox 3"/>
          <p:cNvSpPr txBox="1"/>
          <p:nvPr/>
        </p:nvSpPr>
        <p:spPr>
          <a:xfrm>
            <a:off x="5029200" y="1219200"/>
            <a:ext cx="3810000" cy="4370427"/>
          </a:xfrm>
          <a:prstGeom prst="rect">
            <a:avLst/>
          </a:prstGeom>
          <a:noFill/>
        </p:spPr>
        <p:txBody>
          <a:bodyPr wrap="square" rtlCol="0">
            <a:spAutoFit/>
          </a:bodyPr>
          <a:lstStyle/>
          <a:p>
            <a:pPr marL="285750" indent="-285750">
              <a:buFont typeface="Wingdings" pitchFamily="2" charset="2"/>
              <a:buChar char="ü"/>
            </a:pPr>
            <a:r>
              <a:rPr lang="en-US" sz="2000" dirty="0" smtClean="0">
                <a:latin typeface="Century Gothic" pitchFamily="34" charset="0"/>
              </a:rPr>
              <a:t>Can be used </a:t>
            </a:r>
            <a:r>
              <a:rPr lang="en-US" sz="2000" dirty="0">
                <a:latin typeface="Century Gothic" pitchFamily="34" charset="0"/>
              </a:rPr>
              <a:t>at the clinic, system, or population </a:t>
            </a:r>
            <a:r>
              <a:rPr lang="en-US" sz="2000" dirty="0" smtClean="0">
                <a:latin typeface="Century Gothic" pitchFamily="34" charset="0"/>
              </a:rPr>
              <a:t>level</a:t>
            </a:r>
          </a:p>
          <a:p>
            <a:pPr marL="285750" indent="-285750">
              <a:buFont typeface="Wingdings" pitchFamily="2" charset="2"/>
              <a:buChar char="ü"/>
            </a:pPr>
            <a:endParaRPr lang="en-US" sz="2000" dirty="0">
              <a:latin typeface="Century Gothic" pitchFamily="34" charset="0"/>
            </a:endParaRPr>
          </a:p>
          <a:p>
            <a:pPr marL="285750" indent="-285750">
              <a:buFont typeface="Wingdings" pitchFamily="2" charset="2"/>
              <a:buChar char="ü"/>
            </a:pPr>
            <a:r>
              <a:rPr lang="en-US" sz="2000" dirty="0" smtClean="0">
                <a:latin typeface="Century Gothic" pitchFamily="34" charset="0"/>
              </a:rPr>
              <a:t>A </a:t>
            </a:r>
            <a:r>
              <a:rPr lang="en-US" sz="2000" dirty="0">
                <a:latin typeface="Century Gothic" pitchFamily="34" charset="0"/>
              </a:rPr>
              <a:t>population-based registry contains records for people </a:t>
            </a:r>
            <a:r>
              <a:rPr lang="en-US" sz="2000" dirty="0" smtClean="0">
                <a:latin typeface="Century Gothic" pitchFamily="34" charset="0"/>
              </a:rPr>
              <a:t>who </a:t>
            </a:r>
            <a:r>
              <a:rPr lang="en-US" sz="2000" dirty="0">
                <a:latin typeface="Century Gothic" pitchFamily="34" charset="0"/>
              </a:rPr>
              <a:t>reside </a:t>
            </a:r>
            <a:r>
              <a:rPr lang="en-US" sz="2000" dirty="0" smtClean="0">
                <a:latin typeface="Century Gothic" pitchFamily="34" charset="0"/>
              </a:rPr>
              <a:t>in a </a:t>
            </a:r>
            <a:r>
              <a:rPr lang="en-US" sz="2000" dirty="0">
                <a:latin typeface="Century Gothic" pitchFamily="34" charset="0"/>
              </a:rPr>
              <a:t>defined geographic </a:t>
            </a:r>
            <a:r>
              <a:rPr lang="en-US" sz="2000" dirty="0" smtClean="0">
                <a:latin typeface="Century Gothic" pitchFamily="34" charset="0"/>
              </a:rPr>
              <a:t>region (state</a:t>
            </a:r>
            <a:r>
              <a:rPr lang="en-US" sz="2000" dirty="0">
                <a:latin typeface="Century Gothic" pitchFamily="34" charset="0"/>
              </a:rPr>
              <a:t>, county, </a:t>
            </a:r>
            <a:r>
              <a:rPr lang="en-US" sz="2000" dirty="0" smtClean="0">
                <a:latin typeface="Century Gothic" pitchFamily="34" charset="0"/>
              </a:rPr>
              <a:t>country)</a:t>
            </a:r>
          </a:p>
          <a:p>
            <a:pPr marL="285750" indent="-285750">
              <a:buFont typeface="Wingdings" pitchFamily="2" charset="2"/>
              <a:buChar char="ü"/>
            </a:pPr>
            <a:endParaRPr lang="en-US" sz="2000" dirty="0">
              <a:latin typeface="Century Gothic" pitchFamily="34" charset="0"/>
            </a:endParaRPr>
          </a:p>
          <a:p>
            <a:pPr marL="285750" indent="-285750">
              <a:buFont typeface="Wingdings" pitchFamily="2" charset="2"/>
              <a:buChar char="ü"/>
            </a:pPr>
            <a:r>
              <a:rPr lang="en-US" sz="2000" dirty="0" smtClean="0">
                <a:latin typeface="Century Gothic" pitchFamily="34" charset="0"/>
              </a:rPr>
              <a:t>Overall goal is to improve population health by tracking key indicators </a:t>
            </a:r>
            <a:endParaRPr lang="en-US" sz="2000" dirty="0">
              <a:latin typeface="Century Gothic" pitchFamily="34" charset="0"/>
            </a:endParaRPr>
          </a:p>
          <a:p>
            <a:endParaRPr lang="en-US" dirty="0">
              <a:latin typeface="Century Gothic" pitchFamily="34" charset="0"/>
            </a:endParaRPr>
          </a:p>
        </p:txBody>
      </p:sp>
    </p:spTree>
    <p:extLst>
      <p:ext uri="{BB962C8B-B14F-4D97-AF65-F5344CB8AC3E}">
        <p14:creationId xmlns:p14="http://schemas.microsoft.com/office/powerpoint/2010/main" val="27044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7" y="0"/>
            <a:ext cx="9086303" cy="6858000"/>
          </a:xfrm>
          <a:prstGeom prst="rect">
            <a:avLst/>
          </a:prstGeom>
        </p:spPr>
      </p:pic>
    </p:spTree>
    <p:extLst>
      <p:ext uri="{BB962C8B-B14F-4D97-AF65-F5344CB8AC3E}">
        <p14:creationId xmlns:p14="http://schemas.microsoft.com/office/powerpoint/2010/main" val="4232704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400110"/>
          </a:xfrm>
          <a:prstGeom prst="rect">
            <a:avLst/>
          </a:prstGeom>
          <a:noFill/>
        </p:spPr>
        <p:txBody>
          <a:bodyPr wrap="square" rtlCol="0">
            <a:spAutoFit/>
          </a:bodyPr>
          <a:lstStyle/>
          <a:p>
            <a:endParaRPr lang="en-US" sz="2000" dirty="0">
              <a:latin typeface="Century Gothic" pitchFamily="34" charset="0"/>
            </a:endParaRPr>
          </a:p>
        </p:txBody>
      </p:sp>
      <p:graphicFrame>
        <p:nvGraphicFramePr>
          <p:cNvPr id="3" name="Table Placeholder 29"/>
          <p:cNvGraphicFramePr>
            <a:graphicFrameLocks/>
          </p:cNvGraphicFramePr>
          <p:nvPr>
            <p:extLst>
              <p:ext uri="{D42A27DB-BD31-4B8C-83A1-F6EECF244321}">
                <p14:modId xmlns:p14="http://schemas.microsoft.com/office/powerpoint/2010/main" val="217674058"/>
              </p:ext>
            </p:extLst>
          </p:nvPr>
        </p:nvGraphicFramePr>
        <p:xfrm>
          <a:off x="685800" y="1360540"/>
          <a:ext cx="7680960" cy="3516260"/>
        </p:xfrm>
        <a:graphic>
          <a:graphicData uri="http://schemas.openxmlformats.org/drawingml/2006/table">
            <a:tbl>
              <a:tblPr firstRow="1" bandRow="1">
                <a:tableStyleId>{7DF18680-E054-41AD-8BC1-D1AEF772440D}</a:tableStyleId>
              </a:tblPr>
              <a:tblGrid>
                <a:gridCol w="3840480"/>
                <a:gridCol w="3840480"/>
              </a:tblGrid>
              <a:tr h="300791">
                <a:tc>
                  <a:txBody>
                    <a:bodyPr/>
                    <a:lstStyle/>
                    <a:p>
                      <a:pPr algn="ctr"/>
                      <a:r>
                        <a:rPr lang="en-US" sz="1400" dirty="0" smtClean="0"/>
                        <a:t>Standard </a:t>
                      </a:r>
                      <a:endParaRPr lang="en-US" sz="1400" dirty="0"/>
                    </a:p>
                  </a:txBody>
                  <a:tcPr anchor="ctr"/>
                </a:tc>
                <a:tc>
                  <a:txBody>
                    <a:bodyPr/>
                    <a:lstStyle/>
                    <a:p>
                      <a:pPr algn="ctr"/>
                      <a:r>
                        <a:rPr lang="en-US" sz="1400" dirty="0" smtClean="0"/>
                        <a:t>Target </a:t>
                      </a:r>
                      <a:endParaRPr lang="en-US" sz="1400" dirty="0"/>
                    </a:p>
                  </a:txBody>
                  <a:tcPr anchor="ctr"/>
                </a:tc>
              </a:tr>
              <a:tr h="437066">
                <a:tc>
                  <a:txBody>
                    <a:bodyPr/>
                    <a:lstStyle/>
                    <a:p>
                      <a:pPr algn="l"/>
                      <a:r>
                        <a:rPr lang="en-US" sz="1800" kern="1200" dirty="0" smtClean="0">
                          <a:solidFill>
                            <a:schemeClr val="dk1"/>
                          </a:solidFill>
                          <a:effectLst/>
                          <a:latin typeface="+mn-lt"/>
                          <a:ea typeface="+mn-ea"/>
                          <a:cs typeface="+mn-cs"/>
                        </a:rPr>
                        <a:t>Blood Glucose (HbA1c) </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Less</a:t>
                      </a:r>
                      <a:r>
                        <a:rPr lang="en-US" sz="1800" kern="1200" baseline="0" dirty="0" smtClean="0">
                          <a:solidFill>
                            <a:schemeClr val="dk1"/>
                          </a:solidFill>
                          <a:effectLst/>
                          <a:latin typeface="+mn-lt"/>
                          <a:ea typeface="+mn-ea"/>
                          <a:cs typeface="+mn-cs"/>
                        </a:rPr>
                        <a:t> than 7%</a:t>
                      </a:r>
                      <a:endParaRPr lang="en-US" sz="1800" kern="1200" dirty="0" smtClean="0">
                        <a:solidFill>
                          <a:schemeClr val="dk1"/>
                        </a:solidFill>
                        <a:effectLst/>
                        <a:latin typeface="+mn-lt"/>
                        <a:ea typeface="+mn-ea"/>
                        <a:cs typeface="+mn-cs"/>
                      </a:endParaRPr>
                    </a:p>
                  </a:txBody>
                  <a:tcPr/>
                </a:tc>
              </a:tr>
              <a:tr h="437066">
                <a:tc>
                  <a:txBody>
                    <a:bodyPr/>
                    <a:lstStyle/>
                    <a:p>
                      <a:pPr algn="l"/>
                      <a:r>
                        <a:rPr lang="en-US" sz="1800" kern="1200" dirty="0" smtClean="0">
                          <a:solidFill>
                            <a:schemeClr val="dk1"/>
                          </a:solidFill>
                          <a:effectLst/>
                          <a:latin typeface="+mn-lt"/>
                          <a:ea typeface="+mn-ea"/>
                          <a:cs typeface="+mn-cs"/>
                        </a:rPr>
                        <a:t>Blood Pressure</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Less Than 140/90 mmHg</a:t>
                      </a:r>
                    </a:p>
                  </a:txBody>
                  <a:tcPr/>
                </a:tc>
              </a:tr>
              <a:tr h="378790">
                <a:tc>
                  <a:txBody>
                    <a:bodyPr/>
                    <a:lstStyle/>
                    <a:p>
                      <a:pPr algn="l"/>
                      <a:r>
                        <a:rPr lang="en-US" sz="1800" kern="1200" dirty="0" smtClean="0">
                          <a:solidFill>
                            <a:schemeClr val="dk1"/>
                          </a:solidFill>
                          <a:effectLst/>
                          <a:latin typeface="+mn-lt"/>
                          <a:ea typeface="+mn-ea"/>
                          <a:cs typeface="+mn-cs"/>
                        </a:rPr>
                        <a:t>LDL cholesterol</a:t>
                      </a:r>
                      <a:r>
                        <a:rPr lang="en-US" sz="1800" kern="1200" baseline="0" dirty="0" smtClean="0">
                          <a:solidFill>
                            <a:schemeClr val="dk1"/>
                          </a:solidFill>
                          <a:effectLst/>
                          <a:latin typeface="+mn-lt"/>
                          <a:ea typeface="+mn-ea"/>
                          <a:cs typeface="+mn-cs"/>
                        </a:rPr>
                        <a:t>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Less Than 100 mg/dl</a:t>
                      </a:r>
                    </a:p>
                  </a:txBody>
                  <a:tcPr/>
                </a:tc>
              </a:tr>
              <a:tr h="378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Urine Screening for </a:t>
                      </a:r>
                      <a:r>
                        <a:rPr lang="en-US" sz="1800" kern="1200" dirty="0" err="1" smtClean="0">
                          <a:solidFill>
                            <a:schemeClr val="dk1"/>
                          </a:solidFill>
                          <a:effectLst/>
                          <a:latin typeface="+mn-lt"/>
                          <a:ea typeface="+mn-ea"/>
                          <a:cs typeface="+mn-cs"/>
                        </a:rPr>
                        <a:t>Microalbumin</a:t>
                      </a:r>
                      <a:r>
                        <a:rPr lang="en-US" sz="1800" kern="1200" dirty="0" smtClean="0">
                          <a:solidFill>
                            <a:schemeClr val="dk1"/>
                          </a:solidFill>
                          <a:effectLst/>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Annual screening</a:t>
                      </a:r>
                    </a:p>
                  </a:txBody>
                  <a:tcPr/>
                </a:tc>
              </a:tr>
              <a:tr h="457200">
                <a:tc>
                  <a:txBody>
                    <a:bodyPr/>
                    <a:lstStyle/>
                    <a:p>
                      <a:pPr algn="l"/>
                      <a:r>
                        <a:rPr lang="en-US" sz="1800" dirty="0" smtClean="0"/>
                        <a:t>Dilated</a:t>
                      </a:r>
                      <a:r>
                        <a:rPr lang="en-US" sz="1800" baseline="0" dirty="0" smtClean="0"/>
                        <a:t> eye exam</a:t>
                      </a:r>
                      <a:endParaRPr lang="en-US" sz="1800" dirty="0"/>
                    </a:p>
                  </a:txBody>
                  <a:tcPr/>
                </a:tc>
                <a:tc>
                  <a:txBody>
                    <a:bodyPr/>
                    <a:lstStyle/>
                    <a:p>
                      <a:pPr algn="l"/>
                      <a:r>
                        <a:rPr lang="en-US" sz="1800" dirty="0" smtClean="0"/>
                        <a:t>Annual screening</a:t>
                      </a:r>
                      <a:endParaRPr lang="en-US" sz="1800" dirty="0"/>
                    </a:p>
                  </a:txBody>
                  <a:tcPr/>
                </a:tc>
              </a:tr>
              <a:tr h="391028">
                <a:tc>
                  <a:txBody>
                    <a:bodyPr/>
                    <a:lstStyle/>
                    <a:p>
                      <a:pPr algn="l"/>
                      <a:r>
                        <a:rPr lang="en-US" sz="1800" dirty="0" smtClean="0"/>
                        <a:t>Foot</a:t>
                      </a:r>
                      <a:r>
                        <a:rPr lang="en-US" sz="1800" baseline="0" dirty="0" smtClean="0"/>
                        <a:t> exam for neuropathy </a:t>
                      </a:r>
                      <a:endParaRPr lang="en-US" sz="1800" dirty="0"/>
                    </a:p>
                  </a:txBody>
                  <a:tcPr/>
                </a:tc>
                <a:tc>
                  <a:txBody>
                    <a:bodyPr/>
                    <a:lstStyle/>
                    <a:p>
                      <a:pPr algn="l"/>
                      <a:r>
                        <a:rPr lang="en-US" sz="1800" dirty="0" smtClean="0"/>
                        <a:t>Annual screening </a:t>
                      </a:r>
                      <a:endParaRPr lang="en-US" sz="1800" dirty="0"/>
                    </a:p>
                  </a:txBody>
                  <a:tcPr/>
                </a:tc>
              </a:tr>
              <a:tr h="365760">
                <a:tc>
                  <a:txBody>
                    <a:bodyPr/>
                    <a:lstStyle/>
                    <a:p>
                      <a:pPr algn="l"/>
                      <a:r>
                        <a:rPr lang="en-US" sz="1800" dirty="0" smtClean="0"/>
                        <a:t>Dental exam</a:t>
                      </a:r>
                      <a:r>
                        <a:rPr lang="en-US" sz="1800" baseline="0" dirty="0" smtClean="0"/>
                        <a:t> </a:t>
                      </a:r>
                      <a:endParaRPr lang="en-US" sz="1800" dirty="0"/>
                    </a:p>
                  </a:txBody>
                  <a:tcPr/>
                </a:tc>
                <a:tc>
                  <a:txBody>
                    <a:bodyPr/>
                    <a:lstStyle/>
                    <a:p>
                      <a:pPr algn="l"/>
                      <a:r>
                        <a:rPr lang="en-US" sz="1800" dirty="0" smtClean="0"/>
                        <a:t>Annual screening </a:t>
                      </a:r>
                      <a:endParaRPr lang="en-US" sz="1800" dirty="0"/>
                    </a:p>
                  </a:txBody>
                  <a:tcPr/>
                </a:tc>
              </a:tr>
              <a:tr h="365760">
                <a:tc>
                  <a:txBody>
                    <a:bodyPr/>
                    <a:lstStyle/>
                    <a:p>
                      <a:pPr algn="l"/>
                      <a:r>
                        <a:rPr lang="en-US" sz="1800" dirty="0" smtClean="0"/>
                        <a:t>Vaccinations</a:t>
                      </a:r>
                      <a:r>
                        <a:rPr lang="en-US" sz="1800" baseline="0" dirty="0" smtClean="0"/>
                        <a:t> </a:t>
                      </a:r>
                      <a:endParaRPr lang="en-US" sz="1800" dirty="0"/>
                    </a:p>
                  </a:txBody>
                  <a:tcPr/>
                </a:tc>
                <a:tc>
                  <a:txBody>
                    <a:bodyPr/>
                    <a:lstStyle/>
                    <a:p>
                      <a:pPr algn="l"/>
                      <a:r>
                        <a:rPr lang="en-US" sz="1800" dirty="0" smtClean="0"/>
                        <a:t>Lifetime</a:t>
                      </a:r>
                      <a:r>
                        <a:rPr lang="en-US" sz="1800" baseline="0" dirty="0" smtClean="0"/>
                        <a:t> and annual</a:t>
                      </a:r>
                      <a:endParaRPr lang="en-US" sz="1800" dirty="0"/>
                    </a:p>
                  </a:txBody>
                  <a:tcPr/>
                </a:tc>
              </a:tr>
            </a:tbl>
          </a:graphicData>
        </a:graphic>
      </p:graphicFrame>
      <p:sp>
        <p:nvSpPr>
          <p:cNvPr id="4" name="TextBox 3"/>
          <p:cNvSpPr txBox="1"/>
          <p:nvPr/>
        </p:nvSpPr>
        <p:spPr>
          <a:xfrm>
            <a:off x="609600" y="381000"/>
            <a:ext cx="7772400" cy="707886"/>
          </a:xfrm>
          <a:prstGeom prst="rect">
            <a:avLst/>
          </a:prstGeom>
          <a:noFill/>
        </p:spPr>
        <p:txBody>
          <a:bodyPr wrap="square" rtlCol="0">
            <a:spAutoFit/>
          </a:bodyPr>
          <a:lstStyle/>
          <a:p>
            <a:r>
              <a:rPr lang="en-US" sz="2000" b="1" dirty="0" smtClean="0">
                <a:latin typeface="Century Gothic" pitchFamily="34" charset="0"/>
              </a:rPr>
              <a:t>Sample Standards Tracked in Diabetes Registries for Individual &amp; Population Management </a:t>
            </a:r>
            <a:endParaRPr lang="en-US" sz="2000" b="1" dirty="0">
              <a:latin typeface="Century Gothic" pitchFamily="34" charset="0"/>
            </a:endParaRPr>
          </a:p>
        </p:txBody>
      </p:sp>
    </p:spTree>
    <p:extLst>
      <p:ext uri="{BB962C8B-B14F-4D97-AF65-F5344CB8AC3E}">
        <p14:creationId xmlns:p14="http://schemas.microsoft.com/office/powerpoint/2010/main" val="310357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78486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Century Gothic" panose="020B0502020202020204" pitchFamily="34" charset="0"/>
              </a:rPr>
              <a:t>What </a:t>
            </a:r>
            <a:r>
              <a:rPr lang="en-US" sz="3600" b="1" dirty="0" smtClean="0">
                <a:effectLst>
                  <a:outerShdw blurRad="38100" dist="38100" dir="2700000" algn="tl">
                    <a:srgbClr val="000000">
                      <a:alpha val="43137"/>
                    </a:srgbClr>
                  </a:outerShdw>
                </a:effectLst>
                <a:latin typeface="Century Gothic" panose="020B0502020202020204" pitchFamily="34" charset="0"/>
              </a:rPr>
              <a:t>else is in a diabetes </a:t>
            </a:r>
            <a:r>
              <a:rPr lang="en-US" sz="3600" b="1" dirty="0" smtClean="0">
                <a:effectLst>
                  <a:outerShdw blurRad="38100" dist="38100" dir="2700000" algn="tl">
                    <a:srgbClr val="000000">
                      <a:alpha val="43137"/>
                    </a:srgbClr>
                  </a:outerShdw>
                </a:effectLst>
                <a:latin typeface="Century Gothic" panose="020B0502020202020204" pitchFamily="34" charset="0"/>
              </a:rPr>
              <a:t>registry? </a:t>
            </a:r>
            <a:endParaRPr lang="en-US" sz="2400" b="1" dirty="0">
              <a:effectLst>
                <a:outerShdw blurRad="38100" dist="38100" dir="2700000" algn="tl">
                  <a:srgbClr val="000000">
                    <a:alpha val="43137"/>
                  </a:srgbClr>
                </a:outerShdw>
              </a:effectLst>
              <a:latin typeface="Century Gothic" panose="020B0502020202020204" pitchFamily="34" charset="0"/>
            </a:endParaRPr>
          </a:p>
        </p:txBody>
      </p:sp>
      <p:sp>
        <p:nvSpPr>
          <p:cNvPr id="3" name="TextBox 2"/>
          <p:cNvSpPr txBox="1"/>
          <p:nvPr/>
        </p:nvSpPr>
        <p:spPr>
          <a:xfrm>
            <a:off x="228600" y="1096863"/>
            <a:ext cx="4038600" cy="4770537"/>
          </a:xfrm>
          <a:prstGeom prst="rect">
            <a:avLst/>
          </a:prstGeom>
          <a:noFill/>
        </p:spPr>
        <p:txBody>
          <a:bodyPr wrap="square" rtlCol="0">
            <a:spAutoFit/>
          </a:bodyPr>
          <a:lstStyle/>
          <a:p>
            <a:pPr>
              <a:buFont typeface="Wingdings" pitchFamily="2" charset="2"/>
              <a:buChar char="ü"/>
              <a:defRPr/>
            </a:pPr>
            <a:r>
              <a:rPr lang="en-US" sz="2400" dirty="0" smtClean="0">
                <a:latin typeface="Century Gothic" panose="020B0502020202020204" pitchFamily="34" charset="0"/>
              </a:rPr>
              <a:t> Client demographics</a:t>
            </a:r>
            <a:r>
              <a:rPr lang="en-US" sz="2000" dirty="0" smtClean="0">
                <a:latin typeface="Century Gothic" panose="020B0502020202020204" pitchFamily="34" charset="0"/>
              </a:rPr>
              <a:t/>
            </a:r>
            <a:br>
              <a:rPr lang="en-US" sz="2000" dirty="0" smtClean="0">
                <a:latin typeface="Century Gothic" panose="020B0502020202020204" pitchFamily="34" charset="0"/>
              </a:rPr>
            </a:br>
            <a:endParaRPr lang="en-US" sz="2000" dirty="0">
              <a:latin typeface="Century Gothic" panose="020B0502020202020204" pitchFamily="34" charset="0"/>
            </a:endParaRPr>
          </a:p>
          <a:p>
            <a:pPr>
              <a:buFont typeface="Wingdings" pitchFamily="2" charset="2"/>
              <a:buChar char="ü"/>
              <a:defRPr/>
            </a:pPr>
            <a:r>
              <a:rPr lang="en-US" sz="2000" dirty="0" smtClean="0">
                <a:latin typeface="Century Gothic" panose="020B0502020202020204" pitchFamily="34" charset="0"/>
              </a:rPr>
              <a:t> </a:t>
            </a:r>
            <a:r>
              <a:rPr lang="en-US" sz="2400" dirty="0" smtClean="0">
                <a:latin typeface="Century Gothic" panose="020B0502020202020204" pitchFamily="34" charset="0"/>
              </a:rPr>
              <a:t>Practice</a:t>
            </a:r>
            <a:r>
              <a:rPr lang="en-US" sz="2400" dirty="0">
                <a:latin typeface="Century Gothic" panose="020B0502020202020204" pitchFamily="34" charset="0"/>
              </a:rPr>
              <a:t>, clinic, other </a:t>
            </a:r>
            <a:endParaRPr lang="en-US" sz="2400" dirty="0" smtClean="0">
              <a:latin typeface="Century Gothic" panose="020B0502020202020204" pitchFamily="34" charset="0"/>
            </a:endParaRPr>
          </a:p>
          <a:p>
            <a:pPr>
              <a:defRPr/>
            </a:pPr>
            <a:r>
              <a:rPr lang="en-US" sz="2400" dirty="0">
                <a:latin typeface="Century Gothic" panose="020B0502020202020204" pitchFamily="34" charset="0"/>
              </a:rPr>
              <a:t> </a:t>
            </a:r>
            <a:r>
              <a:rPr lang="en-US" sz="2400" dirty="0" smtClean="0">
                <a:latin typeface="Century Gothic" panose="020B0502020202020204" pitchFamily="34" charset="0"/>
              </a:rPr>
              <a:t>  administrative </a:t>
            </a:r>
            <a:r>
              <a:rPr lang="en-US" sz="2400" dirty="0">
                <a:latin typeface="Century Gothic" panose="020B0502020202020204" pitchFamily="34" charset="0"/>
              </a:rPr>
              <a:t>identifiers </a:t>
            </a:r>
            <a:r>
              <a:rPr lang="en-US" sz="2000" dirty="0" smtClean="0">
                <a:latin typeface="Century Gothic" panose="020B0502020202020204" pitchFamily="34" charset="0"/>
              </a:rPr>
              <a:t/>
            </a:r>
            <a:br>
              <a:rPr lang="en-US" sz="2000" dirty="0" smtClean="0">
                <a:latin typeface="Century Gothic" panose="020B0502020202020204" pitchFamily="34" charset="0"/>
              </a:rPr>
            </a:br>
            <a:endParaRPr lang="en-US" sz="2000" dirty="0">
              <a:latin typeface="Century Gothic" panose="020B0502020202020204" pitchFamily="34" charset="0"/>
            </a:endParaRPr>
          </a:p>
          <a:p>
            <a:pPr>
              <a:buFont typeface="Wingdings" pitchFamily="2" charset="2"/>
              <a:buChar char="ü"/>
              <a:defRPr/>
            </a:pPr>
            <a:r>
              <a:rPr lang="en-US" sz="2400" dirty="0" smtClean="0">
                <a:latin typeface="Century Gothic" panose="020B0502020202020204" pitchFamily="34" charset="0"/>
              </a:rPr>
              <a:t> Test </a:t>
            </a:r>
            <a:r>
              <a:rPr lang="en-US" sz="2400" dirty="0">
                <a:latin typeface="Century Gothic" panose="020B0502020202020204" pitchFamily="34" charset="0"/>
              </a:rPr>
              <a:t>results and </a:t>
            </a:r>
            <a:r>
              <a:rPr lang="en-US" sz="2400" dirty="0" smtClean="0">
                <a:latin typeface="Century Gothic" panose="020B0502020202020204" pitchFamily="34" charset="0"/>
              </a:rPr>
              <a:t>dates</a:t>
            </a:r>
          </a:p>
          <a:p>
            <a:pPr lvl="1">
              <a:defRPr/>
            </a:pPr>
            <a:r>
              <a:rPr lang="en-US" sz="2000" dirty="0" smtClean="0">
                <a:latin typeface="Century Gothic" panose="020B0502020202020204" pitchFamily="34" charset="0"/>
              </a:rPr>
              <a:t>Glucose, eye exam, foot exam, dental exam</a:t>
            </a:r>
            <a:r>
              <a:rPr lang="en-US" sz="2000" dirty="0">
                <a:latin typeface="Century Gothic" panose="020B0502020202020204" pitchFamily="34" charset="0"/>
              </a:rPr>
              <a:t/>
            </a:r>
            <a:br>
              <a:rPr lang="en-US" sz="2000" dirty="0">
                <a:latin typeface="Century Gothic" panose="020B0502020202020204" pitchFamily="34" charset="0"/>
              </a:rPr>
            </a:br>
            <a:endParaRPr lang="en-US" sz="2000" dirty="0">
              <a:latin typeface="Century Gothic" panose="020B0502020202020204" pitchFamily="34" charset="0"/>
            </a:endParaRPr>
          </a:p>
          <a:p>
            <a:pPr marL="342900" indent="-342900">
              <a:buFont typeface="Wingdings" panose="05000000000000000000" pitchFamily="2" charset="2"/>
              <a:buChar char="ü"/>
              <a:defRPr/>
            </a:pPr>
            <a:r>
              <a:rPr lang="en-US" sz="2400" dirty="0" smtClean="0">
                <a:latin typeface="Century Gothic" panose="020B0502020202020204" pitchFamily="34" charset="0"/>
              </a:rPr>
              <a:t>Out of range values and risk factors </a:t>
            </a:r>
          </a:p>
          <a:p>
            <a:pPr lvl="1">
              <a:defRPr/>
            </a:pPr>
            <a:r>
              <a:rPr lang="en-US" sz="2000" dirty="0" smtClean="0">
                <a:latin typeface="Century Gothic" panose="020B0502020202020204" pitchFamily="34" charset="0"/>
              </a:rPr>
              <a:t>BMI, glucose, blood </a:t>
            </a:r>
            <a:r>
              <a:rPr lang="en-US" sz="2000" dirty="0">
                <a:latin typeface="Century Gothic" panose="020B0502020202020204" pitchFamily="34" charset="0"/>
              </a:rPr>
              <a:t>pressure, </a:t>
            </a:r>
            <a:r>
              <a:rPr lang="en-US" sz="2000" dirty="0" smtClean="0">
                <a:latin typeface="Century Gothic" panose="020B0502020202020204" pitchFamily="34" charset="0"/>
              </a:rPr>
              <a:t>lipids, triglycerides, </a:t>
            </a:r>
            <a:r>
              <a:rPr lang="en-US" sz="2000" dirty="0" smtClean="0">
                <a:latin typeface="Century Gothic" panose="020B0502020202020204" pitchFamily="34" charset="0"/>
              </a:rPr>
              <a:t>nicotine</a:t>
            </a:r>
            <a:endParaRPr lang="en-US" sz="2000" dirty="0">
              <a:latin typeface="Century Gothic" panose="020B0502020202020204" pitchFamily="34" charset="0"/>
            </a:endParaRPr>
          </a:p>
        </p:txBody>
      </p:sp>
      <p:sp>
        <p:nvSpPr>
          <p:cNvPr id="4" name="TextBox 3"/>
          <p:cNvSpPr txBox="1"/>
          <p:nvPr/>
        </p:nvSpPr>
        <p:spPr>
          <a:xfrm>
            <a:off x="5029200" y="1222546"/>
            <a:ext cx="3886200" cy="3120854"/>
          </a:xfrm>
          <a:prstGeom prst="rect">
            <a:avLst/>
          </a:prstGeom>
          <a:noFill/>
        </p:spPr>
        <p:txBody>
          <a:bodyPr wrap="square" rtlCol="0">
            <a:spAutoFit/>
          </a:bodyPr>
          <a:lstStyle/>
          <a:p>
            <a:pPr>
              <a:lnSpc>
                <a:spcPct val="80000"/>
              </a:lnSpc>
              <a:buFont typeface="Wingdings" pitchFamily="2" charset="2"/>
              <a:buChar char="ü"/>
              <a:defRPr/>
            </a:pPr>
            <a:r>
              <a:rPr lang="en-US" sz="2400" dirty="0" smtClean="0">
                <a:latin typeface="Century Gothic" panose="020B0502020202020204" pitchFamily="34" charset="0"/>
              </a:rPr>
              <a:t> Medications</a:t>
            </a:r>
          </a:p>
          <a:p>
            <a:pPr>
              <a:lnSpc>
                <a:spcPct val="80000"/>
              </a:lnSpc>
              <a:buFont typeface="Wingdings" pitchFamily="2" charset="2"/>
              <a:buChar char="ü"/>
              <a:defRPr/>
            </a:pPr>
            <a:endParaRPr lang="en-US" sz="2400" dirty="0">
              <a:latin typeface="Century Gothic" panose="020B0502020202020204" pitchFamily="34" charset="0"/>
            </a:endParaRPr>
          </a:p>
          <a:p>
            <a:pPr>
              <a:lnSpc>
                <a:spcPct val="80000"/>
              </a:lnSpc>
              <a:buFont typeface="Wingdings" pitchFamily="2" charset="2"/>
              <a:buChar char="ü"/>
              <a:defRPr/>
            </a:pPr>
            <a:r>
              <a:rPr lang="en-US" sz="2400" dirty="0" smtClean="0">
                <a:latin typeface="Century Gothic" panose="020B0502020202020204" pitchFamily="34" charset="0"/>
              </a:rPr>
              <a:t> Vaccinations </a:t>
            </a:r>
            <a:endParaRPr lang="en-US" sz="2400" dirty="0">
              <a:latin typeface="Century Gothic" panose="020B0502020202020204" pitchFamily="34" charset="0"/>
            </a:endParaRPr>
          </a:p>
          <a:p>
            <a:pPr>
              <a:lnSpc>
                <a:spcPct val="80000"/>
              </a:lnSpc>
              <a:buFont typeface="Wingdings" pitchFamily="2" charset="2"/>
              <a:buChar char="ü"/>
              <a:defRPr/>
            </a:pPr>
            <a:endParaRPr lang="en-US" sz="2400" dirty="0">
              <a:latin typeface="Century Gothic" panose="020B0502020202020204" pitchFamily="34" charset="0"/>
            </a:endParaRPr>
          </a:p>
          <a:p>
            <a:pPr>
              <a:lnSpc>
                <a:spcPct val="80000"/>
              </a:lnSpc>
              <a:buFont typeface="Wingdings" pitchFamily="2" charset="2"/>
              <a:buChar char="ü"/>
              <a:defRPr/>
            </a:pPr>
            <a:r>
              <a:rPr lang="en-US" sz="2400" dirty="0" smtClean="0">
                <a:latin typeface="Century Gothic" panose="020B0502020202020204" pitchFamily="34" charset="0"/>
              </a:rPr>
              <a:t> Co-morbidities </a:t>
            </a:r>
          </a:p>
          <a:p>
            <a:pPr>
              <a:lnSpc>
                <a:spcPct val="80000"/>
              </a:lnSpc>
              <a:buFont typeface="Wingdings" pitchFamily="2" charset="2"/>
              <a:buChar char="ü"/>
              <a:defRPr/>
            </a:pPr>
            <a:endParaRPr lang="en-US" sz="2400" dirty="0">
              <a:latin typeface="Century Gothic" panose="020B0502020202020204" pitchFamily="34" charset="0"/>
            </a:endParaRPr>
          </a:p>
          <a:p>
            <a:pPr>
              <a:lnSpc>
                <a:spcPct val="80000"/>
              </a:lnSpc>
              <a:buFont typeface="Wingdings" pitchFamily="2" charset="2"/>
              <a:buChar char="ü"/>
              <a:defRPr/>
            </a:pPr>
            <a:r>
              <a:rPr lang="en-US" sz="2400" dirty="0" smtClean="0">
                <a:latin typeface="Century Gothic" panose="020B0502020202020204" pitchFamily="34" charset="0"/>
              </a:rPr>
              <a:t> Color-coding feature </a:t>
            </a:r>
          </a:p>
          <a:p>
            <a:pPr>
              <a:lnSpc>
                <a:spcPct val="80000"/>
              </a:lnSpc>
              <a:defRPr/>
            </a:pPr>
            <a:r>
              <a:rPr lang="en-US" sz="2400" dirty="0">
                <a:latin typeface="Century Gothic" panose="020B0502020202020204" pitchFamily="34" charset="0"/>
              </a:rPr>
              <a:t> </a:t>
            </a:r>
            <a:r>
              <a:rPr lang="en-US" sz="2400" dirty="0" smtClean="0">
                <a:latin typeface="Century Gothic" panose="020B0502020202020204" pitchFamily="34" charset="0"/>
              </a:rPr>
              <a:t>   to identify out-of-</a:t>
            </a:r>
          </a:p>
          <a:p>
            <a:pPr>
              <a:lnSpc>
                <a:spcPct val="80000"/>
              </a:lnSpc>
              <a:defRPr/>
            </a:pPr>
            <a:r>
              <a:rPr lang="en-US" sz="2400" dirty="0">
                <a:latin typeface="Century Gothic" panose="020B0502020202020204" pitchFamily="34" charset="0"/>
              </a:rPr>
              <a:t> </a:t>
            </a:r>
            <a:r>
              <a:rPr lang="en-US" sz="2400" dirty="0" smtClean="0">
                <a:latin typeface="Century Gothic" panose="020B0502020202020204" pitchFamily="34" charset="0"/>
              </a:rPr>
              <a:t>   range values</a:t>
            </a:r>
            <a:endParaRPr lang="en-US" sz="2400" dirty="0">
              <a:latin typeface="Century Gothic" panose="020B0502020202020204" pitchFamily="34" charset="0"/>
            </a:endParaRP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749100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1915334">
  <a:themeElements>
    <a:clrScheme name="lharris_healthcare_presentation">
      <a:dk1>
        <a:srgbClr val="000000"/>
      </a:dk1>
      <a:lt1>
        <a:srgbClr val="FFFFFF"/>
      </a:lt1>
      <a:dk2>
        <a:srgbClr val="262626"/>
      </a:dk2>
      <a:lt2>
        <a:srgbClr val="FFFFFF"/>
      </a:lt2>
      <a:accent1>
        <a:srgbClr val="FFC20E"/>
      </a:accent1>
      <a:accent2>
        <a:srgbClr val="FAAEE3"/>
      </a:accent2>
      <a:accent3>
        <a:srgbClr val="CEE39F"/>
      </a:accent3>
      <a:accent4>
        <a:srgbClr val="36363E"/>
      </a:accent4>
      <a:accent5>
        <a:srgbClr val="3FAEDE"/>
      </a:accent5>
      <a:accent6>
        <a:srgbClr val="B5D55B"/>
      </a:accent6>
      <a:hlink>
        <a:srgbClr val="3FAEDE"/>
      </a:hlink>
      <a:folHlink>
        <a:srgbClr val="B5D55B"/>
      </a:folHlink>
    </a:clrScheme>
    <a:fontScheme name="lharris_travel">
      <a:majorFont>
        <a:latin typeface="times new roman"/>
        <a:ea typeface=""/>
        <a:cs typeface=""/>
      </a:majorFont>
      <a:minorFont>
        <a:latin typeface="Trebus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2E8AA36-F33F-41D9-8BB3-2FE38E87BB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TS101915334</Template>
  <TotalTime>3604</TotalTime>
  <Words>1571</Words>
  <Application>Microsoft Office PowerPoint</Application>
  <PresentationFormat>On-screen Show (4:3)</PresentationFormat>
  <Paragraphs>442</Paragraphs>
  <Slides>33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TS101915334</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dc:creator>
  <cp:lastModifiedBy> </cp:lastModifiedBy>
  <cp:revision>83</cp:revision>
  <cp:lastPrinted>2013-09-20T17:41:42Z</cp:lastPrinted>
  <dcterms:created xsi:type="dcterms:W3CDTF">2013-09-12T16:08:47Z</dcterms:created>
  <dcterms:modified xsi:type="dcterms:W3CDTF">2013-09-20T21:00:13Z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TC019153349991</vt:lpwstr>
  </property>
</Properties>
</file>